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Helvetica Neue"/>
      <p:regular r:id="rId36"/>
      <p:bold r:id="rId37"/>
      <p:italic r:id="rId38"/>
      <p:boldItalic r:id="rId39"/>
    </p:embeddedFont>
    <p:embeddedFont>
      <p:font typeface="Helvetica Neue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20" Type="http://schemas.openxmlformats.org/officeDocument/2006/relationships/slide" Target="slides/slide15.xml"/><Relationship Id="rId42" Type="http://schemas.openxmlformats.org/officeDocument/2006/relationships/font" Target="fonts/HelveticaNeueLight-italic.fntdata"/><Relationship Id="rId41" Type="http://schemas.openxmlformats.org/officeDocument/2006/relationships/font" Target="fonts/HelveticaNeueLight-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HelveticaNeueLight-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bold.fntdata"/><Relationship Id="rId14" Type="http://schemas.openxmlformats.org/officeDocument/2006/relationships/slide" Target="slides/slide9.xml"/><Relationship Id="rId36" Type="http://schemas.openxmlformats.org/officeDocument/2006/relationships/font" Target="fonts/HelveticaNeue-regular.fntdata"/><Relationship Id="rId17" Type="http://schemas.openxmlformats.org/officeDocument/2006/relationships/slide" Target="slides/slide12.xml"/><Relationship Id="rId39" Type="http://schemas.openxmlformats.org/officeDocument/2006/relationships/font" Target="fonts/HelveticaNeue-boldItalic.fntdata"/><Relationship Id="rId16" Type="http://schemas.openxmlformats.org/officeDocument/2006/relationships/slide" Target="slides/slide11.xml"/><Relationship Id="rId38" Type="http://schemas.openxmlformats.org/officeDocument/2006/relationships/font" Target="fonts/HelveticaNeue-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861ed1c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861ed1c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5117723c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5117723c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2fde981d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2fde981d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83f746b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83f746b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83f746b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83f746b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2fde981d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2fde981d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861ed1c3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861ed1c3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71ce52a5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71ce52a5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fe40727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fe40727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71ce52a5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71ce52a5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71ce52a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71ce52a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elvetica Neue Light"/>
                <a:ea typeface="Helvetica Neue Light"/>
                <a:cs typeface="Helvetica Neue Light"/>
                <a:sym typeface="Helvetica Neue Light"/>
              </a:rPr>
              <a:t>(NBA) adalah liga bola basket pria di Amerika Serikat yang didirikan pada 6 Juni 1946, sebagai Basketball Association of America (BAA) dan pada saat ini terdiri dari 30 tim.</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Helvetica Neue Light"/>
                <a:ea typeface="Helvetica Neue Light"/>
                <a:cs typeface="Helvetica Neue Light"/>
                <a:sym typeface="Helvetica Neue Light"/>
              </a:rPr>
              <a:t>All-NBA Team adalah penghargaan tahunan yang diberikan kepada 15 pemain terbaik setiap musim kompetisi NBA. Pemilihan ini dilakukan melalui mekanisme voting yang diikuti oleh panel wartawan/penulis olahraga dan penyiar di seluruh Amerika Serikat dan Kanada.</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71ce52a5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71ce52a5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861ed1c3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861ed1c3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71ce52a5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71ce52a5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861ed1c31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861ed1c31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861ed1c31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861ed1c31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861ed1c3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861ed1c3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861ed1c3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861ed1c3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84a9d61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84a9d61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84a9d61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84a9d61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84a9d61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84a9d61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861ed1c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861ed1c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elvetica Neue Light"/>
                <a:ea typeface="Helvetica Neue Light"/>
                <a:cs typeface="Helvetica Neue Light"/>
                <a:sym typeface="Helvetica Neue Light"/>
              </a:rPr>
              <a:t>(NBA) adalah liga bola basket pria di Amerika Serikat yang didirikan pada 6 Juni 1946, sebagai Basketball Association of America (BAA) dan pada saat ini terdiri dari 30 tim.</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1200"/>
              </a:spcAft>
              <a:buNone/>
            </a:pPr>
            <a:r>
              <a:rPr lang="en">
                <a:solidFill>
                  <a:schemeClr val="dk1"/>
                </a:solidFill>
                <a:latin typeface="Helvetica Neue Light"/>
                <a:ea typeface="Helvetica Neue Light"/>
                <a:cs typeface="Helvetica Neue Light"/>
                <a:sym typeface="Helvetica Neue Light"/>
              </a:rPr>
              <a:t>All-NBA Team adalah penghargaan tahunan yang diberikan kepada 15 pemain terbaik setiap musim kompetisi NBA. Pemilihan ini dilakukan melalui mekanisme voting yang diikuti oleh panel wartawan/penulis olahraga dan penyiar di seluruh Amerika Serikat dan Kanada.</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84a9d617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84a9d617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861ed1c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861ed1c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elvetica Neue Light"/>
                <a:ea typeface="Helvetica Neue Light"/>
                <a:cs typeface="Helvetica Neue Light"/>
                <a:sym typeface="Helvetica Neue Light"/>
              </a:rPr>
              <a:t>(NBA) adalah liga bola basket pria di Amerika Serikat yang didirikan pada 6 Juni 1946, sebagai Basketball Association of America (BAA) dan pada saat ini terdiri dari 30 tim.</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1200"/>
              </a:spcAft>
              <a:buNone/>
            </a:pPr>
            <a:r>
              <a:rPr lang="en">
                <a:solidFill>
                  <a:schemeClr val="dk1"/>
                </a:solidFill>
                <a:latin typeface="Helvetica Neue Light"/>
                <a:ea typeface="Helvetica Neue Light"/>
                <a:cs typeface="Helvetica Neue Light"/>
                <a:sym typeface="Helvetica Neue Light"/>
              </a:rPr>
              <a:t>All-NBA Team adalah penghargaan tahunan yang diberikan kepada 15 pemain terbaik setiap musim kompetisi NBA. Pemilihan ini dilakukan melalui mekanisme voting yang diikuti oleh panel wartawan/penulis olahraga dan penyiar di seluruh Amerika Serikat dan Kanada.</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5117723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5117723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5117723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5117723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5117723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5117723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5117723c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5117723c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5117723c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5117723c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en.wikipedia.org/wiki/National_Basketball_Association" TargetMode="External"/><Relationship Id="rId4" Type="http://schemas.openxmlformats.org/officeDocument/2006/relationships/hyperlink" Target="https://en.wikipedia.org/wiki/All-NBA_Team" TargetMode="External"/><Relationship Id="rId11" Type="http://schemas.openxmlformats.org/officeDocument/2006/relationships/hyperlink" Target="https://www.sciencedirect.com/topics/engineering/confusion-matrix" TargetMode="External"/><Relationship Id="rId10" Type="http://schemas.openxmlformats.org/officeDocument/2006/relationships/hyperlink" Target="https://scikit-learn.org/stable/modules/generated/sklearn.metrics.jaccard_score.html" TargetMode="External"/><Relationship Id="rId9" Type="http://schemas.openxmlformats.org/officeDocument/2006/relationships/hyperlink" Target="https://vitalflux.com/grid-search-explained-python-sklearn-examples/" TargetMode="External"/><Relationship Id="rId5" Type="http://schemas.openxmlformats.org/officeDocument/2006/relationships/hyperlink" Target="https://en.wikipedia.org/wiki/Basketball_positions" TargetMode="External"/><Relationship Id="rId6" Type="http://schemas.openxmlformats.org/officeDocument/2006/relationships/hyperlink" Target="https://www.basketball-reference.com/leagues/NBA_1991_per_game.html" TargetMode="External"/><Relationship Id="rId7" Type="http://schemas.openxmlformats.org/officeDocument/2006/relationships/hyperlink" Target="https://www.basketball-reference.com/leagues/NBA_1992_per_game.html" TargetMode="External"/><Relationship Id="rId8" Type="http://schemas.openxmlformats.org/officeDocument/2006/relationships/hyperlink" Target="https://www.edureka.co/blog/classification-in-machine-learn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gif"/><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gif"/><Relationship Id="rId4" Type="http://schemas.openxmlformats.org/officeDocument/2006/relationships/image" Target="../media/image1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gif"/><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600">
                <a:latin typeface="Helvetica Neue"/>
                <a:ea typeface="Helvetica Neue"/>
                <a:cs typeface="Helvetica Neue"/>
                <a:sym typeface="Helvetica Neue"/>
              </a:rPr>
              <a:t>FP KK Kelompok 13</a:t>
            </a:r>
            <a:endParaRPr b="1" sz="3600">
              <a:latin typeface="Helvetica Neue"/>
              <a:ea typeface="Helvetica Neue"/>
              <a:cs typeface="Helvetica Neue"/>
              <a:sym typeface="Helvetica Neue"/>
            </a:endParaRPr>
          </a:p>
        </p:txBody>
      </p:sp>
      <p:sp>
        <p:nvSpPr>
          <p:cNvPr id="55" name="Google Shape;55;p13"/>
          <p:cNvSpPr txBox="1"/>
          <p:nvPr/>
        </p:nvSpPr>
        <p:spPr>
          <a:xfrm>
            <a:off x="2785200" y="3553650"/>
            <a:ext cx="3573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Kelvin Andersen 05111940000080</a:t>
            </a:r>
            <a:endParaRPr/>
          </a:p>
          <a:p>
            <a:pPr indent="0" lvl="0" marL="0" rtl="0" algn="ctr">
              <a:spcBef>
                <a:spcPts val="0"/>
              </a:spcBef>
              <a:spcAft>
                <a:spcPts val="0"/>
              </a:spcAft>
              <a:buNone/>
            </a:pPr>
            <a:r>
              <a:rPr lang="en"/>
              <a:t>Ifanu Antoni 05111940000064</a:t>
            </a:r>
            <a:endParaRPr/>
          </a:p>
          <a:p>
            <a:pPr indent="0" lvl="0" marL="0" rtl="0" algn="ctr">
              <a:spcBef>
                <a:spcPts val="0"/>
              </a:spcBef>
              <a:spcAft>
                <a:spcPts val="0"/>
              </a:spcAft>
              <a:buNone/>
            </a:pPr>
            <a:r>
              <a:rPr lang="en"/>
              <a:t>Maximilian H.M.Lingga 05111940000092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2974113" y="952950"/>
            <a:ext cx="5751576" cy="3237581"/>
          </a:xfrm>
          <a:prstGeom prst="rect">
            <a:avLst/>
          </a:prstGeom>
          <a:noFill/>
          <a:ln>
            <a:noFill/>
          </a:ln>
        </p:spPr>
      </p:pic>
      <p:sp>
        <p:nvSpPr>
          <p:cNvPr id="126" name="Google Shape;126;p22"/>
          <p:cNvSpPr txBox="1"/>
          <p:nvPr>
            <p:ph type="title"/>
          </p:nvPr>
        </p:nvSpPr>
        <p:spPr>
          <a:xfrm>
            <a:off x="418300" y="1302588"/>
            <a:ext cx="2031600" cy="108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Penjelasan Atribut</a:t>
            </a:r>
            <a:endParaRPr b="1">
              <a:latin typeface="Helvetica Neue"/>
              <a:ea typeface="Helvetica Neue"/>
              <a:cs typeface="Helvetica Neue"/>
              <a:sym typeface="Helvetica Neue"/>
            </a:endParaRPr>
          </a:p>
        </p:txBody>
      </p:sp>
      <p:sp>
        <p:nvSpPr>
          <p:cNvPr id="127" name="Google Shape;127;p22"/>
          <p:cNvSpPr txBox="1"/>
          <p:nvPr>
            <p:ph idx="1" type="body"/>
          </p:nvPr>
        </p:nvSpPr>
        <p:spPr>
          <a:xfrm>
            <a:off x="418313" y="2507688"/>
            <a:ext cx="2400300" cy="13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Helvetica Neue"/>
                <a:ea typeface="Helvetica Neue"/>
                <a:cs typeface="Helvetica Neue"/>
                <a:sym typeface="Helvetica Neue"/>
              </a:rPr>
              <a:t>BLK </a:t>
            </a:r>
            <a:r>
              <a:rPr lang="en" sz="1400">
                <a:solidFill>
                  <a:schemeClr val="dk1"/>
                </a:solidFill>
                <a:latin typeface="Helvetica Neue Light"/>
                <a:ea typeface="Helvetica Neue Light"/>
                <a:cs typeface="Helvetica Neue Light"/>
                <a:sym typeface="Helvetica Neue Light"/>
              </a:rPr>
              <a:t>= blok</a:t>
            </a:r>
            <a:endParaRPr sz="14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 sz="1400">
                <a:solidFill>
                  <a:schemeClr val="dk1"/>
                </a:solidFill>
                <a:latin typeface="Helvetica Neue Light"/>
                <a:ea typeface="Helvetica Neue Light"/>
                <a:cs typeface="Helvetica Neue Light"/>
                <a:sym typeface="Helvetica Neue Light"/>
              </a:rPr>
              <a:t>Menghalangi atau membendung Bola yang ditembak lawan</a:t>
            </a:r>
            <a:endParaRPr sz="14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b="1" sz="1400">
              <a:solidFill>
                <a:schemeClr val="dk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52888" y="594750"/>
            <a:ext cx="366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Penjelasan Atribut</a:t>
            </a:r>
            <a:endParaRPr b="1">
              <a:latin typeface="Helvetica Neue"/>
              <a:ea typeface="Helvetica Neue"/>
              <a:cs typeface="Helvetica Neue"/>
              <a:sym typeface="Helvetica Neue"/>
            </a:endParaRPr>
          </a:p>
        </p:txBody>
      </p:sp>
      <p:sp>
        <p:nvSpPr>
          <p:cNvPr id="133" name="Google Shape;133;p23"/>
          <p:cNvSpPr txBox="1"/>
          <p:nvPr>
            <p:ph idx="1" type="body"/>
          </p:nvPr>
        </p:nvSpPr>
        <p:spPr>
          <a:xfrm>
            <a:off x="352888" y="1167450"/>
            <a:ext cx="2921100" cy="33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Helvetica Neue"/>
                <a:ea typeface="Helvetica Neue"/>
                <a:cs typeface="Helvetica Neue"/>
                <a:sym typeface="Helvetica Neue"/>
              </a:rPr>
              <a:t>STL </a:t>
            </a:r>
            <a:r>
              <a:rPr lang="en" sz="1300">
                <a:solidFill>
                  <a:schemeClr val="dk1"/>
                </a:solidFill>
                <a:latin typeface="Helvetica Neue Light"/>
                <a:ea typeface="Helvetica Neue Light"/>
                <a:cs typeface="Helvetica Neue Light"/>
                <a:sym typeface="Helvetica Neue Light"/>
              </a:rPr>
              <a:t>= steal</a:t>
            </a:r>
            <a:endParaRPr sz="13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 sz="1300">
                <a:solidFill>
                  <a:schemeClr val="dk1"/>
                </a:solidFill>
                <a:latin typeface="Helvetica Neue Light"/>
                <a:ea typeface="Helvetica Neue Light"/>
                <a:cs typeface="Helvetica Neue Light"/>
                <a:sym typeface="Helvetica Neue Light"/>
              </a:rPr>
              <a:t>Mengambil bola yang sedang dikuasai lawan (pada video, pemain no. 30 mendapatkan steal)</a:t>
            </a:r>
            <a:endParaRPr sz="13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b="1" lang="en" sz="1300">
                <a:solidFill>
                  <a:schemeClr val="dk1"/>
                </a:solidFill>
                <a:latin typeface="Helvetica Neue"/>
                <a:ea typeface="Helvetica Neue"/>
                <a:cs typeface="Helvetica Neue"/>
                <a:sym typeface="Helvetica Neue"/>
              </a:rPr>
              <a:t>TOV</a:t>
            </a:r>
            <a:r>
              <a:rPr lang="en" sz="1300">
                <a:solidFill>
                  <a:schemeClr val="dk1"/>
                </a:solidFill>
                <a:latin typeface="Helvetica Neue Light"/>
                <a:ea typeface="Helvetica Neue Light"/>
                <a:cs typeface="Helvetica Neue Light"/>
                <a:sym typeface="Helvetica Neue Light"/>
              </a:rPr>
              <a:t> = turnover</a:t>
            </a:r>
            <a:endParaRPr sz="13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rPr lang="en" sz="1300">
                <a:solidFill>
                  <a:schemeClr val="dk1"/>
                </a:solidFill>
                <a:highlight>
                  <a:srgbClr val="FFFFFF"/>
                </a:highlight>
                <a:latin typeface="Helvetica Neue Light"/>
                <a:ea typeface="Helvetica Neue Light"/>
                <a:cs typeface="Helvetica Neue Light"/>
                <a:sym typeface="Helvetica Neue Light"/>
              </a:rPr>
              <a:t>Kesalahan yang dilakukan oleh pemain dari tim yang melakukan serangan sehingga berakhir dengan berpindahnya penguasaan kepada tim yang bertahan (pemain no. 13 mendapatkan turnover)</a:t>
            </a:r>
            <a:endParaRPr sz="1300">
              <a:solidFill>
                <a:schemeClr val="dk1"/>
              </a:solidFill>
              <a:latin typeface="Helvetica Neue Light"/>
              <a:ea typeface="Helvetica Neue Light"/>
              <a:cs typeface="Helvetica Neue Light"/>
              <a:sym typeface="Helvetica Neue Light"/>
            </a:endParaRPr>
          </a:p>
        </p:txBody>
      </p:sp>
      <p:pic>
        <p:nvPicPr>
          <p:cNvPr id="134" name="Google Shape;134;p23"/>
          <p:cNvPicPr preferRelativeResize="0"/>
          <p:nvPr/>
        </p:nvPicPr>
        <p:blipFill>
          <a:blip r:embed="rId3">
            <a:alphaModFix/>
          </a:blip>
          <a:stretch>
            <a:fillRect/>
          </a:stretch>
        </p:blipFill>
        <p:spPr>
          <a:xfrm>
            <a:off x="3761912" y="1174538"/>
            <a:ext cx="5029200" cy="28243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78650" y="577200"/>
            <a:ext cx="492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Helvetica Neue"/>
                <a:ea typeface="Helvetica Neue"/>
                <a:cs typeface="Helvetica Neue"/>
                <a:sym typeface="Helvetica Neue"/>
              </a:rPr>
              <a:t>Penjelasan Atribut</a:t>
            </a:r>
            <a:endParaRPr b="1">
              <a:latin typeface="Helvetica Neue"/>
              <a:ea typeface="Helvetica Neue"/>
              <a:cs typeface="Helvetica Neue"/>
              <a:sym typeface="Helvetica Neue"/>
            </a:endParaRPr>
          </a:p>
        </p:txBody>
      </p:sp>
      <p:sp>
        <p:nvSpPr>
          <p:cNvPr id="140" name="Google Shape;140;p24"/>
          <p:cNvSpPr txBox="1"/>
          <p:nvPr>
            <p:ph idx="1" type="body"/>
          </p:nvPr>
        </p:nvSpPr>
        <p:spPr>
          <a:xfrm>
            <a:off x="378650" y="1149900"/>
            <a:ext cx="5436900" cy="31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Helvetica Neue"/>
                <a:ea typeface="Helvetica Neue"/>
                <a:cs typeface="Helvetica Neue"/>
                <a:sym typeface="Helvetica Neue"/>
              </a:rPr>
              <a:t>Pos</a:t>
            </a:r>
            <a:r>
              <a:rPr lang="en" sz="1300">
                <a:solidFill>
                  <a:schemeClr val="dk1"/>
                </a:solidFill>
                <a:latin typeface="Helvetica Neue Light"/>
                <a:ea typeface="Helvetica Neue Light"/>
                <a:cs typeface="Helvetica Neue Light"/>
                <a:sym typeface="Helvetica Neue Light"/>
              </a:rPr>
              <a:t> 	= posisi pemain: point guard (PG), shooting guard (SG), small forward (SF), power forward (PF), center (C) </a:t>
            </a:r>
            <a:endParaRPr sz="1300">
              <a:solidFill>
                <a:schemeClr val="dk1"/>
              </a:solidFill>
              <a:latin typeface="Helvetica Neue Light"/>
              <a:ea typeface="Helvetica Neue Light"/>
              <a:cs typeface="Helvetica Neue Light"/>
              <a:sym typeface="Helvetica Neue Light"/>
            </a:endParaRPr>
          </a:p>
          <a:p>
            <a:pPr indent="-298450" lvl="0" marL="457200" rtl="0" algn="l">
              <a:spcBef>
                <a:spcPts val="1200"/>
              </a:spcBef>
              <a:spcAft>
                <a:spcPts val="0"/>
              </a:spcAft>
              <a:buClr>
                <a:schemeClr val="dk1"/>
              </a:buClr>
              <a:buSzPts val="1100"/>
              <a:buChar char="●"/>
            </a:pPr>
            <a:r>
              <a:rPr b="1" lang="en" sz="1100">
                <a:solidFill>
                  <a:schemeClr val="dk1"/>
                </a:solidFill>
                <a:latin typeface="Helvetica Neue"/>
                <a:ea typeface="Helvetica Neue"/>
                <a:cs typeface="Helvetica Neue"/>
                <a:sym typeface="Helvetica Neue"/>
              </a:rPr>
              <a:t>Point guard</a:t>
            </a:r>
            <a:r>
              <a:rPr lang="en" sz="1100">
                <a:solidFill>
                  <a:schemeClr val="dk1"/>
                </a:solidFill>
                <a:latin typeface="Helvetica Neue Light"/>
                <a:ea typeface="Helvetica Neue Light"/>
                <a:cs typeface="Helvetica Neue Light"/>
                <a:sym typeface="Helvetica Neue Light"/>
              </a:rPr>
              <a:t> adalah pemegang bola utama yang dapat umpan (passing) dengan baik.</a:t>
            </a:r>
            <a:endParaRPr sz="1100">
              <a:solidFill>
                <a:schemeClr val="dk1"/>
              </a:solidFill>
              <a:latin typeface="Helvetica Neue Light"/>
              <a:ea typeface="Helvetica Neue Light"/>
              <a:cs typeface="Helvetica Neue Light"/>
              <a:sym typeface="Helvetica Neue Light"/>
            </a:endParaRPr>
          </a:p>
          <a:p>
            <a:pPr indent="-298450" lvl="0" marL="457200" rtl="0" algn="l">
              <a:spcBef>
                <a:spcPts val="0"/>
              </a:spcBef>
              <a:spcAft>
                <a:spcPts val="0"/>
              </a:spcAft>
              <a:buClr>
                <a:schemeClr val="dk1"/>
              </a:buClr>
              <a:buSzPts val="1100"/>
              <a:buChar char="●"/>
            </a:pPr>
            <a:r>
              <a:rPr b="1" lang="en" sz="1100">
                <a:solidFill>
                  <a:schemeClr val="dk1"/>
                </a:solidFill>
                <a:latin typeface="Helvetica Neue"/>
                <a:ea typeface="Helvetica Neue"/>
                <a:cs typeface="Helvetica Neue"/>
                <a:sym typeface="Helvetica Neue"/>
              </a:rPr>
              <a:t>Shooting guard</a:t>
            </a:r>
            <a:r>
              <a:rPr lang="en" sz="1100">
                <a:solidFill>
                  <a:schemeClr val="dk1"/>
                </a:solidFill>
                <a:latin typeface="Helvetica Neue Light"/>
                <a:ea typeface="Helvetica Neue Light"/>
                <a:cs typeface="Helvetica Neue Light"/>
                <a:sym typeface="Helvetica Neue Light"/>
              </a:rPr>
              <a:t> dapat menembak bola pada jarak 3-point dan jarak menengah (mid range) dengan baik.</a:t>
            </a:r>
            <a:endParaRPr sz="1100">
              <a:solidFill>
                <a:schemeClr val="dk1"/>
              </a:solidFill>
              <a:latin typeface="Helvetica Neue Light"/>
              <a:ea typeface="Helvetica Neue Light"/>
              <a:cs typeface="Helvetica Neue Light"/>
              <a:sym typeface="Helvetica Neue Light"/>
            </a:endParaRPr>
          </a:p>
          <a:p>
            <a:pPr indent="-298450" lvl="0" marL="457200" rtl="0" algn="l">
              <a:spcBef>
                <a:spcPts val="0"/>
              </a:spcBef>
              <a:spcAft>
                <a:spcPts val="0"/>
              </a:spcAft>
              <a:buClr>
                <a:schemeClr val="dk1"/>
              </a:buClr>
              <a:buSzPts val="1100"/>
              <a:buChar char="●"/>
            </a:pPr>
            <a:r>
              <a:rPr b="1" lang="en" sz="1100">
                <a:solidFill>
                  <a:schemeClr val="dk1"/>
                </a:solidFill>
                <a:latin typeface="Helvetica Neue"/>
                <a:ea typeface="Helvetica Neue"/>
                <a:cs typeface="Helvetica Neue"/>
                <a:sym typeface="Helvetica Neue"/>
              </a:rPr>
              <a:t>Small forward</a:t>
            </a:r>
            <a:r>
              <a:rPr lang="en" sz="1100">
                <a:solidFill>
                  <a:schemeClr val="dk1"/>
                </a:solidFill>
                <a:latin typeface="Helvetica Neue Light"/>
                <a:ea typeface="Helvetica Neue Light"/>
                <a:cs typeface="Helvetica Neue Light"/>
                <a:sym typeface="Helvetica Neue Light"/>
              </a:rPr>
              <a:t>, umumnya diisi oleh pemain yang serbaguna dan memiliki peran yang mirip dengan shooting guard.</a:t>
            </a:r>
            <a:endParaRPr sz="1100">
              <a:solidFill>
                <a:schemeClr val="dk1"/>
              </a:solidFill>
              <a:latin typeface="Helvetica Neue Light"/>
              <a:ea typeface="Helvetica Neue Light"/>
              <a:cs typeface="Helvetica Neue Light"/>
              <a:sym typeface="Helvetica Neue Light"/>
            </a:endParaRPr>
          </a:p>
          <a:p>
            <a:pPr indent="-298450" lvl="0" marL="457200" rtl="0" algn="l">
              <a:spcBef>
                <a:spcPts val="0"/>
              </a:spcBef>
              <a:spcAft>
                <a:spcPts val="0"/>
              </a:spcAft>
              <a:buClr>
                <a:schemeClr val="dk1"/>
              </a:buClr>
              <a:buSzPts val="1100"/>
              <a:buChar char="●"/>
            </a:pPr>
            <a:r>
              <a:rPr b="1" lang="en" sz="1100">
                <a:solidFill>
                  <a:schemeClr val="dk1"/>
                </a:solidFill>
                <a:latin typeface="Helvetica Neue"/>
                <a:ea typeface="Helvetica Neue"/>
                <a:cs typeface="Helvetica Neue"/>
                <a:sym typeface="Helvetica Neue"/>
              </a:rPr>
              <a:t>Power forward</a:t>
            </a:r>
            <a:r>
              <a:rPr lang="en" sz="1100">
                <a:solidFill>
                  <a:schemeClr val="dk1"/>
                </a:solidFill>
                <a:latin typeface="Helvetica Neue Light"/>
                <a:ea typeface="Helvetica Neue Light"/>
                <a:cs typeface="Helvetica Neue Light"/>
                <a:sym typeface="Helvetica Neue Light"/>
              </a:rPr>
              <a:t> bertugas menangkap bola yang memantul dari ring (rebound) baik dalam keadaan bertahan maupun menyerang. Posisi ini bergerak di dekat (bawah) ring untuk menembak dari jarak dekat.</a:t>
            </a:r>
            <a:endParaRPr sz="1100">
              <a:solidFill>
                <a:schemeClr val="dk1"/>
              </a:solidFill>
              <a:latin typeface="Helvetica Neue Light"/>
              <a:ea typeface="Helvetica Neue Light"/>
              <a:cs typeface="Helvetica Neue Light"/>
              <a:sym typeface="Helvetica Neue Light"/>
            </a:endParaRPr>
          </a:p>
          <a:p>
            <a:pPr indent="-298450" lvl="0" marL="457200" rtl="0" algn="l">
              <a:spcBef>
                <a:spcPts val="0"/>
              </a:spcBef>
              <a:spcAft>
                <a:spcPts val="0"/>
              </a:spcAft>
              <a:buClr>
                <a:schemeClr val="dk1"/>
              </a:buClr>
              <a:buSzPts val="1100"/>
              <a:buChar char="●"/>
            </a:pPr>
            <a:r>
              <a:rPr b="1" lang="en" sz="1100">
                <a:solidFill>
                  <a:schemeClr val="dk1"/>
                </a:solidFill>
                <a:latin typeface="Helvetica Neue"/>
                <a:ea typeface="Helvetica Neue"/>
                <a:cs typeface="Helvetica Neue"/>
                <a:sym typeface="Helvetica Neue"/>
              </a:rPr>
              <a:t>Center</a:t>
            </a:r>
            <a:r>
              <a:rPr lang="en" sz="1100">
                <a:solidFill>
                  <a:schemeClr val="dk1"/>
                </a:solidFill>
                <a:latin typeface="Helvetica Neue Light"/>
                <a:ea typeface="Helvetica Neue Light"/>
                <a:cs typeface="Helvetica Neue Light"/>
                <a:sym typeface="Helvetica Neue Light"/>
              </a:rPr>
              <a:t> diisi pemain dengan tubuh terbesar atau tertinggi di tim yang mengambil posisi di area garis tembakan bebas (free-throw line) dengan kemampuan untuk menghalangi lawan dan melakukan rebound.</a:t>
            </a:r>
            <a:endParaRPr sz="1100">
              <a:solidFill>
                <a:schemeClr val="dk1"/>
              </a:solidFill>
              <a:latin typeface="Helvetica Neue Light"/>
              <a:ea typeface="Helvetica Neue Light"/>
              <a:cs typeface="Helvetica Neue Light"/>
              <a:sym typeface="Helvetica Neue Light"/>
            </a:endParaRPr>
          </a:p>
        </p:txBody>
      </p:sp>
      <p:pic>
        <p:nvPicPr>
          <p:cNvPr id="141" name="Google Shape;141;p24"/>
          <p:cNvPicPr preferRelativeResize="0"/>
          <p:nvPr/>
        </p:nvPicPr>
        <p:blipFill>
          <a:blip r:embed="rId3">
            <a:alphaModFix/>
          </a:blip>
          <a:stretch>
            <a:fillRect/>
          </a:stretch>
        </p:blipFill>
        <p:spPr>
          <a:xfrm>
            <a:off x="5922450" y="1281951"/>
            <a:ext cx="2852450" cy="257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616950" y="997038"/>
            <a:ext cx="791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Penjelasan Atribut</a:t>
            </a:r>
            <a:endParaRPr b="1">
              <a:latin typeface="Helvetica Neue"/>
              <a:ea typeface="Helvetica Neue"/>
              <a:cs typeface="Helvetica Neue"/>
              <a:sym typeface="Helvetica Neue"/>
            </a:endParaRPr>
          </a:p>
        </p:txBody>
      </p:sp>
      <p:sp>
        <p:nvSpPr>
          <p:cNvPr id="147" name="Google Shape;147;p25"/>
          <p:cNvSpPr txBox="1"/>
          <p:nvPr>
            <p:ph idx="1" type="body"/>
          </p:nvPr>
        </p:nvSpPr>
        <p:spPr>
          <a:xfrm>
            <a:off x="616950" y="1608874"/>
            <a:ext cx="7910100" cy="161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latin typeface="Helvetica Neue Light"/>
                <a:ea typeface="Helvetica Neue Light"/>
                <a:cs typeface="Helvetica Neue Light"/>
                <a:sym typeface="Helvetica Neue Light"/>
              </a:rPr>
              <a:t>All-NBA Team adalah penghargaan tahunan yang dikeluarkan oleh National Basketball Association (NBA) yang diberikan kepada para pemain terbaik setiap musim kompetisi NBA. All-NBA Team terdiri dari tiga tim dengan masing-masing lima pemain.</a:t>
            </a:r>
            <a:endParaRPr sz="15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rPr lang="en" sz="1500">
                <a:solidFill>
                  <a:schemeClr val="dk1"/>
                </a:solidFill>
                <a:latin typeface="Helvetica Neue Light"/>
                <a:ea typeface="Helvetica Neue Light"/>
                <a:cs typeface="Helvetica Neue Light"/>
                <a:sym typeface="Helvetica Neue Light"/>
              </a:rPr>
              <a:t>Pada dataset ini terdapat kolom isAllNBA dimana 0 = tidak masuk All-NBA Team dan 1 = masuk All-NBA Team.</a:t>
            </a:r>
            <a:endParaRPr sz="1500">
              <a:solidFill>
                <a:schemeClr val="dk1"/>
              </a:solidFill>
              <a:latin typeface="Helvetica Neue Light"/>
              <a:ea typeface="Helvetica Neue Light"/>
              <a:cs typeface="Helvetica Neue Light"/>
              <a:sym typeface="Helvetica Neue Light"/>
            </a:endParaRPr>
          </a:p>
        </p:txBody>
      </p:sp>
      <p:pic>
        <p:nvPicPr>
          <p:cNvPr id="148" name="Google Shape;148;p25"/>
          <p:cNvPicPr preferRelativeResize="0"/>
          <p:nvPr/>
        </p:nvPicPr>
        <p:blipFill rotWithShape="1">
          <a:blip r:embed="rId3">
            <a:alphaModFix/>
          </a:blip>
          <a:srcRect b="0" l="546" r="0" t="2610"/>
          <a:stretch/>
        </p:blipFill>
        <p:spPr>
          <a:xfrm>
            <a:off x="616950" y="3228100"/>
            <a:ext cx="7910100" cy="8752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504550" y="1232963"/>
            <a:ext cx="535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Contoh Data</a:t>
            </a:r>
            <a:endParaRPr b="1">
              <a:latin typeface="Helvetica Neue"/>
              <a:ea typeface="Helvetica Neue"/>
              <a:cs typeface="Helvetica Neue"/>
              <a:sym typeface="Helvetica Neue"/>
            </a:endParaRPr>
          </a:p>
        </p:txBody>
      </p:sp>
      <p:pic>
        <p:nvPicPr>
          <p:cNvPr id="154" name="Google Shape;154;p26"/>
          <p:cNvPicPr preferRelativeResize="0"/>
          <p:nvPr/>
        </p:nvPicPr>
        <p:blipFill rotWithShape="1">
          <a:blip r:embed="rId3">
            <a:alphaModFix/>
          </a:blip>
          <a:srcRect b="941" l="298" r="268" t="941"/>
          <a:stretch/>
        </p:blipFill>
        <p:spPr>
          <a:xfrm>
            <a:off x="504550" y="1890575"/>
            <a:ext cx="8134902" cy="201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672950" y="501388"/>
            <a:ext cx="697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Metode </a:t>
            </a:r>
            <a:r>
              <a:rPr b="1" lang="en">
                <a:latin typeface="Helvetica Neue"/>
                <a:ea typeface="Helvetica Neue"/>
                <a:cs typeface="Helvetica Neue"/>
                <a:sym typeface="Helvetica Neue"/>
              </a:rPr>
              <a:t>Preprocessing</a:t>
            </a:r>
            <a:r>
              <a:rPr b="1" lang="en">
                <a:latin typeface="Helvetica Neue"/>
                <a:ea typeface="Helvetica Neue"/>
                <a:cs typeface="Helvetica Neue"/>
                <a:sym typeface="Helvetica Neue"/>
              </a:rPr>
              <a:t> Data</a:t>
            </a:r>
            <a:endParaRPr b="1">
              <a:latin typeface="Helvetica Neue"/>
              <a:ea typeface="Helvetica Neue"/>
              <a:cs typeface="Helvetica Neue"/>
              <a:sym typeface="Helvetica Neue"/>
            </a:endParaRPr>
          </a:p>
        </p:txBody>
      </p:sp>
      <p:sp>
        <p:nvSpPr>
          <p:cNvPr id="160" name="Google Shape;160;p27"/>
          <p:cNvSpPr txBox="1"/>
          <p:nvPr>
            <p:ph idx="1" type="body"/>
          </p:nvPr>
        </p:nvSpPr>
        <p:spPr>
          <a:xfrm>
            <a:off x="1082400" y="1151713"/>
            <a:ext cx="6979200" cy="123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Menggunakan Excel untuk menambahkan kolom isAllNBA secara manual</a:t>
            </a:r>
            <a:endParaRPr sz="1400">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Menggunakan df.corr() untuk mencari korelasi data dan mendrop fitur yang memiliki sedikit korelasi</a:t>
            </a:r>
            <a:endParaRPr sz="1400">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Mengisi missing value</a:t>
            </a:r>
            <a:endParaRPr sz="1400"/>
          </a:p>
          <a:p>
            <a:pPr indent="0" lvl="0" marL="0" rtl="0" algn="l">
              <a:spcBef>
                <a:spcPts val="1200"/>
              </a:spcBef>
              <a:spcAft>
                <a:spcPts val="1200"/>
              </a:spcAft>
              <a:buNone/>
            </a:pPr>
            <a:r>
              <a:t/>
            </a:r>
            <a:endParaRPr/>
          </a:p>
        </p:txBody>
      </p:sp>
      <p:grpSp>
        <p:nvGrpSpPr>
          <p:cNvPr id="161" name="Google Shape;161;p27"/>
          <p:cNvGrpSpPr/>
          <p:nvPr/>
        </p:nvGrpSpPr>
        <p:grpSpPr>
          <a:xfrm>
            <a:off x="672950" y="2468037"/>
            <a:ext cx="7798101" cy="2174075"/>
            <a:chOff x="337975" y="2878950"/>
            <a:chExt cx="7798101" cy="2174075"/>
          </a:xfrm>
        </p:grpSpPr>
        <p:pic>
          <p:nvPicPr>
            <p:cNvPr id="162" name="Google Shape;162;p27"/>
            <p:cNvPicPr preferRelativeResize="0"/>
            <p:nvPr/>
          </p:nvPicPr>
          <p:blipFill>
            <a:blip r:embed="rId3">
              <a:alphaModFix/>
            </a:blip>
            <a:stretch>
              <a:fillRect/>
            </a:stretch>
          </p:blipFill>
          <p:spPr>
            <a:xfrm>
              <a:off x="337975" y="2878950"/>
              <a:ext cx="7798101" cy="347400"/>
            </a:xfrm>
            <a:prstGeom prst="rect">
              <a:avLst/>
            </a:prstGeom>
            <a:noFill/>
            <a:ln>
              <a:noFill/>
            </a:ln>
          </p:spPr>
        </p:pic>
        <p:pic>
          <p:nvPicPr>
            <p:cNvPr id="163" name="Google Shape;163;p27"/>
            <p:cNvPicPr preferRelativeResize="0"/>
            <p:nvPr/>
          </p:nvPicPr>
          <p:blipFill>
            <a:blip r:embed="rId4">
              <a:alphaModFix/>
            </a:blip>
            <a:stretch>
              <a:fillRect/>
            </a:stretch>
          </p:blipFill>
          <p:spPr>
            <a:xfrm>
              <a:off x="377225" y="3226350"/>
              <a:ext cx="7678850" cy="182667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672950" y="454975"/>
            <a:ext cx="697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Metode Preprocessing Data</a:t>
            </a:r>
            <a:endParaRPr b="1">
              <a:latin typeface="Helvetica Neue"/>
              <a:ea typeface="Helvetica Neue"/>
              <a:cs typeface="Helvetica Neue"/>
              <a:sym typeface="Helvetica Neue"/>
            </a:endParaRPr>
          </a:p>
        </p:txBody>
      </p:sp>
      <p:sp>
        <p:nvSpPr>
          <p:cNvPr id="169" name="Google Shape;169;p28"/>
          <p:cNvSpPr txBox="1"/>
          <p:nvPr>
            <p:ph idx="1" type="body"/>
          </p:nvPr>
        </p:nvSpPr>
        <p:spPr>
          <a:xfrm>
            <a:off x="1082400" y="1105300"/>
            <a:ext cx="6979200" cy="123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-Menggunakan Label Encoder untuk mengubah value “Pos” dari string ke int.</a:t>
            </a:r>
            <a:endParaRPr sz="1400">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-Menggunakan Synthetic Minority Oversampling Technique (SMOTE) untuk melakukan oversampling data. </a:t>
            </a:r>
            <a:endParaRPr sz="1400">
              <a:latin typeface="Helvetica Neue Light"/>
              <a:ea typeface="Helvetica Neue Light"/>
              <a:cs typeface="Helvetica Neue Light"/>
              <a:sym typeface="Helvetica Neue Light"/>
            </a:endParaRPr>
          </a:p>
          <a:p>
            <a:pPr indent="0" lvl="0" marL="457200" rtl="0" algn="l">
              <a:spcBef>
                <a:spcPts val="1200"/>
              </a:spcBef>
              <a:spcAft>
                <a:spcPts val="0"/>
              </a:spcAft>
              <a:buNone/>
            </a:pPr>
            <a:r>
              <a:t/>
            </a:r>
            <a:endParaRPr sz="1400">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p>
        </p:txBody>
      </p:sp>
      <p:grpSp>
        <p:nvGrpSpPr>
          <p:cNvPr id="170" name="Google Shape;170;p28"/>
          <p:cNvGrpSpPr/>
          <p:nvPr/>
        </p:nvGrpSpPr>
        <p:grpSpPr>
          <a:xfrm>
            <a:off x="456500" y="2091113"/>
            <a:ext cx="8231000" cy="2597407"/>
            <a:chOff x="367800" y="2395750"/>
            <a:chExt cx="8231000" cy="2597407"/>
          </a:xfrm>
        </p:grpSpPr>
        <p:pic>
          <p:nvPicPr>
            <p:cNvPr id="171" name="Google Shape;171;p28"/>
            <p:cNvPicPr preferRelativeResize="0"/>
            <p:nvPr/>
          </p:nvPicPr>
          <p:blipFill>
            <a:blip r:embed="rId3">
              <a:alphaModFix/>
            </a:blip>
            <a:stretch>
              <a:fillRect/>
            </a:stretch>
          </p:blipFill>
          <p:spPr>
            <a:xfrm>
              <a:off x="367800" y="4499625"/>
              <a:ext cx="8231000" cy="493532"/>
            </a:xfrm>
            <a:prstGeom prst="rect">
              <a:avLst/>
            </a:prstGeom>
            <a:noFill/>
            <a:ln>
              <a:noFill/>
            </a:ln>
          </p:spPr>
        </p:pic>
        <p:pic>
          <p:nvPicPr>
            <p:cNvPr id="172" name="Google Shape;172;p28"/>
            <p:cNvPicPr preferRelativeResize="0"/>
            <p:nvPr/>
          </p:nvPicPr>
          <p:blipFill>
            <a:blip r:embed="rId4">
              <a:alphaModFix/>
            </a:blip>
            <a:stretch>
              <a:fillRect/>
            </a:stretch>
          </p:blipFill>
          <p:spPr>
            <a:xfrm>
              <a:off x="489375" y="2395750"/>
              <a:ext cx="7499526" cy="210387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6302650" y="1725000"/>
            <a:ext cx="2070000" cy="16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Metode Klasifikasi </a:t>
            </a:r>
            <a:endParaRPr b="1" sz="2400">
              <a:latin typeface="Helvetica Neue"/>
              <a:ea typeface="Helvetica Neue"/>
              <a:cs typeface="Helvetica Neue"/>
              <a:sym typeface="Helvetica Neue"/>
            </a:endParaRPr>
          </a:p>
          <a:p>
            <a:pPr indent="0" lvl="0" marL="0" rtl="0" algn="l">
              <a:spcBef>
                <a:spcPts val="0"/>
              </a:spcBef>
              <a:spcAft>
                <a:spcPts val="0"/>
              </a:spcAft>
              <a:buNone/>
            </a:pPr>
            <a:r>
              <a:rPr b="1" lang="en" sz="2400">
                <a:latin typeface="Helvetica Neue"/>
                <a:ea typeface="Helvetica Neue"/>
                <a:cs typeface="Helvetica Neue"/>
                <a:sym typeface="Helvetica Neue"/>
              </a:rPr>
              <a:t>yang Digunakan</a:t>
            </a:r>
            <a:endParaRPr b="1" sz="2400">
              <a:latin typeface="Helvetica Neue"/>
              <a:ea typeface="Helvetica Neue"/>
              <a:cs typeface="Helvetica Neue"/>
              <a:sym typeface="Helvetica Neue"/>
            </a:endParaRPr>
          </a:p>
        </p:txBody>
      </p:sp>
      <p:sp>
        <p:nvSpPr>
          <p:cNvPr id="178" name="Google Shape;178;p29"/>
          <p:cNvSpPr txBox="1"/>
          <p:nvPr>
            <p:ph idx="1" type="body"/>
          </p:nvPr>
        </p:nvSpPr>
        <p:spPr>
          <a:xfrm>
            <a:off x="771350" y="475350"/>
            <a:ext cx="5250900" cy="4192800"/>
          </a:xfrm>
          <a:prstGeom prst="rect">
            <a:avLst/>
          </a:prstGeom>
        </p:spPr>
        <p:txBody>
          <a:bodyPr anchorCtr="0" anchor="t" bIns="91425" lIns="91425" spcFirstLastPara="1" rIns="91425" wrap="square" tIns="91425">
            <a:noAutofit/>
          </a:bodyPr>
          <a:lstStyle/>
          <a:p>
            <a:pPr indent="-303530" lvl="0" marL="457200" rtl="0" algn="l">
              <a:lnSpc>
                <a:spcPct val="85000"/>
              </a:lnSpc>
              <a:spcBef>
                <a:spcPts val="1000"/>
              </a:spcBef>
              <a:spcAft>
                <a:spcPts val="0"/>
              </a:spcAft>
              <a:buClr>
                <a:schemeClr val="dk1"/>
              </a:buClr>
              <a:buSzPts val="1180"/>
              <a:buFont typeface="Helvetica Neue"/>
              <a:buChar char="-"/>
            </a:pPr>
            <a:r>
              <a:rPr b="1" lang="en" sz="1180">
                <a:solidFill>
                  <a:schemeClr val="dk1"/>
                </a:solidFill>
                <a:latin typeface="Helvetica Neue"/>
                <a:ea typeface="Helvetica Neue"/>
                <a:cs typeface="Helvetica Neue"/>
                <a:sym typeface="Helvetica Neue"/>
              </a:rPr>
              <a:t>Decision Tree: </a:t>
            </a:r>
            <a:endParaRPr b="1" sz="1180">
              <a:solidFill>
                <a:schemeClr val="dk1"/>
              </a:solidFill>
              <a:latin typeface="Helvetica Neue"/>
              <a:ea typeface="Helvetica Neue"/>
              <a:cs typeface="Helvetica Neue"/>
              <a:sym typeface="Helvetica Neue"/>
            </a:endParaRPr>
          </a:p>
          <a:p>
            <a:pPr indent="-294417" lvl="1" marL="914400" rtl="0" algn="l">
              <a:lnSpc>
                <a:spcPct val="85000"/>
              </a:lnSpc>
              <a:spcBef>
                <a:spcPts val="1200"/>
              </a:spcBef>
              <a:spcAft>
                <a:spcPts val="0"/>
              </a:spcAft>
              <a:buClr>
                <a:schemeClr val="dk1"/>
              </a:buClr>
              <a:buSzPts val="1037"/>
              <a:buFont typeface="Helvetica Neue Light"/>
              <a:buChar char="■"/>
            </a:pPr>
            <a:r>
              <a:rPr lang="en" sz="1036">
                <a:solidFill>
                  <a:schemeClr val="dk1"/>
                </a:solidFill>
                <a:latin typeface="Helvetica Neue Light"/>
                <a:ea typeface="Helvetica Neue Light"/>
                <a:cs typeface="Helvetica Neue Light"/>
                <a:sym typeface="Helvetica Neue Light"/>
              </a:rPr>
              <a:t>Algoritma yang membangun model klasifikasi dalam bentuk struktur pohon yang menggunakan aturan if-then yang sama-sama lengkap dan saling eksklusif dalam klasifikasi. Proses berlanjut dengan memecah data menjadi struktur yang lebih kecil dan akhirnya mengasosiasikannya dengan pohon keputusan inkremental.</a:t>
            </a:r>
            <a:endParaRPr sz="1036">
              <a:solidFill>
                <a:schemeClr val="dk1"/>
              </a:solidFill>
              <a:latin typeface="Helvetica Neue Light"/>
              <a:ea typeface="Helvetica Neue Light"/>
              <a:cs typeface="Helvetica Neue Light"/>
              <a:sym typeface="Helvetica Neue Light"/>
            </a:endParaRPr>
          </a:p>
          <a:p>
            <a:pPr indent="-303530" lvl="0" marL="457200" rtl="0" algn="l">
              <a:lnSpc>
                <a:spcPct val="85000"/>
              </a:lnSpc>
              <a:spcBef>
                <a:spcPts val="1000"/>
              </a:spcBef>
              <a:spcAft>
                <a:spcPts val="0"/>
              </a:spcAft>
              <a:buClr>
                <a:schemeClr val="dk1"/>
              </a:buClr>
              <a:buSzPts val="1180"/>
              <a:buFont typeface="Helvetica Neue"/>
              <a:buChar char="-"/>
            </a:pPr>
            <a:r>
              <a:rPr b="1" lang="en" sz="1180">
                <a:solidFill>
                  <a:schemeClr val="dk1"/>
                </a:solidFill>
                <a:latin typeface="Helvetica Neue"/>
                <a:ea typeface="Helvetica Neue"/>
                <a:cs typeface="Helvetica Neue"/>
                <a:sym typeface="Helvetica Neue"/>
              </a:rPr>
              <a:t>Support Vector Machine:  </a:t>
            </a:r>
            <a:endParaRPr b="1" sz="1180">
              <a:solidFill>
                <a:schemeClr val="dk1"/>
              </a:solidFill>
              <a:latin typeface="Helvetica Neue"/>
              <a:ea typeface="Helvetica Neue"/>
              <a:cs typeface="Helvetica Neue"/>
              <a:sym typeface="Helvetica Neue"/>
            </a:endParaRPr>
          </a:p>
          <a:p>
            <a:pPr indent="-294417" lvl="1" marL="914400" rtl="0" algn="l">
              <a:lnSpc>
                <a:spcPct val="85000"/>
              </a:lnSpc>
              <a:spcBef>
                <a:spcPts val="1000"/>
              </a:spcBef>
              <a:spcAft>
                <a:spcPts val="0"/>
              </a:spcAft>
              <a:buClr>
                <a:schemeClr val="dk1"/>
              </a:buClr>
              <a:buSzPts val="1037"/>
              <a:buFont typeface="Helvetica Neue Light"/>
              <a:buChar char="■"/>
            </a:pPr>
            <a:r>
              <a:rPr lang="en" sz="1036">
                <a:solidFill>
                  <a:schemeClr val="dk1"/>
                </a:solidFill>
                <a:latin typeface="Helvetica Neue Light"/>
                <a:ea typeface="Helvetica Neue Light"/>
                <a:cs typeface="Helvetica Neue Light"/>
                <a:sym typeface="Helvetica Neue Light"/>
              </a:rPr>
              <a:t>SVM adalah pengklasifikasi yang mewakili </a:t>
            </a:r>
            <a:r>
              <a:rPr lang="en" sz="1036">
                <a:solidFill>
                  <a:schemeClr val="dk1"/>
                </a:solidFill>
                <a:latin typeface="Helvetica Neue Light"/>
                <a:ea typeface="Helvetica Neue Light"/>
                <a:cs typeface="Helvetica Neue Light"/>
                <a:sym typeface="Helvetica Neue Light"/>
              </a:rPr>
              <a:t>training</a:t>
            </a:r>
            <a:r>
              <a:rPr lang="en" sz="1036">
                <a:solidFill>
                  <a:schemeClr val="dk1"/>
                </a:solidFill>
                <a:latin typeface="Helvetica Neue Light"/>
                <a:ea typeface="Helvetica Neue Light"/>
                <a:cs typeface="Helvetica Neue Light"/>
                <a:sym typeface="Helvetica Neue Light"/>
              </a:rPr>
              <a:t> data sebagai titik dalam ruang yang dipisahkan ke dalam kategori dengan celah selebar mungkin. Poin baru kemudian ditambahkan ke ruang dengan memprediksi kategori mana mereka masuk dan ruang mana yang akan mereka tempati.</a:t>
            </a:r>
            <a:endParaRPr sz="1036">
              <a:solidFill>
                <a:schemeClr val="dk1"/>
              </a:solidFill>
              <a:latin typeface="Helvetica Neue Light"/>
              <a:ea typeface="Helvetica Neue Light"/>
              <a:cs typeface="Helvetica Neue Light"/>
              <a:sym typeface="Helvetica Neue Light"/>
            </a:endParaRPr>
          </a:p>
          <a:p>
            <a:pPr indent="-303530" lvl="0" marL="457200" rtl="0" algn="l">
              <a:lnSpc>
                <a:spcPct val="85000"/>
              </a:lnSpc>
              <a:spcBef>
                <a:spcPts val="1000"/>
              </a:spcBef>
              <a:spcAft>
                <a:spcPts val="0"/>
              </a:spcAft>
              <a:buClr>
                <a:schemeClr val="dk1"/>
              </a:buClr>
              <a:buSzPts val="1180"/>
              <a:buFont typeface="Helvetica Neue"/>
              <a:buChar char="-"/>
            </a:pPr>
            <a:r>
              <a:rPr b="1" lang="en" sz="1180">
                <a:solidFill>
                  <a:schemeClr val="dk1"/>
                </a:solidFill>
                <a:latin typeface="Helvetica Neue"/>
                <a:ea typeface="Helvetica Neue"/>
                <a:cs typeface="Helvetica Neue"/>
                <a:sym typeface="Helvetica Neue"/>
              </a:rPr>
              <a:t>Artificial Neural Network: </a:t>
            </a:r>
            <a:endParaRPr b="1" sz="1180">
              <a:solidFill>
                <a:schemeClr val="dk1"/>
              </a:solidFill>
              <a:latin typeface="Helvetica Neue"/>
              <a:ea typeface="Helvetica Neue"/>
              <a:cs typeface="Helvetica Neue"/>
              <a:sym typeface="Helvetica Neue"/>
            </a:endParaRPr>
          </a:p>
          <a:p>
            <a:pPr indent="-294417" lvl="1" marL="914400" rtl="0" algn="l">
              <a:lnSpc>
                <a:spcPct val="85000"/>
              </a:lnSpc>
              <a:spcBef>
                <a:spcPts val="1000"/>
              </a:spcBef>
              <a:spcAft>
                <a:spcPts val="0"/>
              </a:spcAft>
              <a:buClr>
                <a:schemeClr val="dk1"/>
              </a:buClr>
              <a:buSzPts val="1037"/>
              <a:buFont typeface="Helvetica Neue Light"/>
              <a:buChar char="■"/>
            </a:pPr>
            <a:r>
              <a:rPr lang="en" sz="1036">
                <a:solidFill>
                  <a:schemeClr val="dk1"/>
                </a:solidFill>
                <a:latin typeface="Helvetica Neue Light"/>
                <a:ea typeface="Helvetica Neue Light"/>
                <a:cs typeface="Helvetica Neue Light"/>
                <a:sym typeface="Helvetica Neue Light"/>
              </a:rPr>
              <a:t>ANN terdiri dari neuron-neuron yang tersusun berlapis, mereka mengambil beberapa vektor input dan mengubahnya menjadi sebuah output. Proses ini melibatkan setiap neuron yang mengambil input dan menerapkan fungsi padanya dan kemudian meneruskan output ke lapisan berikutnya.</a:t>
            </a:r>
            <a:endParaRPr sz="1036">
              <a:solidFill>
                <a:schemeClr val="dk1"/>
              </a:solidFill>
              <a:latin typeface="Helvetica Neue Light"/>
              <a:ea typeface="Helvetica Neue Light"/>
              <a:cs typeface="Helvetica Neue Light"/>
              <a:sym typeface="Helvetica Neue Light"/>
            </a:endParaRPr>
          </a:p>
          <a:p>
            <a:pPr indent="-303530" lvl="0" marL="457200" rtl="0" algn="l">
              <a:lnSpc>
                <a:spcPct val="85000"/>
              </a:lnSpc>
              <a:spcBef>
                <a:spcPts val="1000"/>
              </a:spcBef>
              <a:spcAft>
                <a:spcPts val="0"/>
              </a:spcAft>
              <a:buClr>
                <a:schemeClr val="dk1"/>
              </a:buClr>
              <a:buSzPts val="1180"/>
              <a:buFont typeface="Helvetica Neue"/>
              <a:buChar char="-"/>
            </a:pPr>
            <a:r>
              <a:rPr b="1" lang="en" sz="1180">
                <a:solidFill>
                  <a:schemeClr val="dk1"/>
                </a:solidFill>
                <a:latin typeface="Helvetica Neue"/>
                <a:ea typeface="Helvetica Neue"/>
                <a:cs typeface="Helvetica Neue"/>
                <a:sym typeface="Helvetica Neue"/>
              </a:rPr>
              <a:t>Logical Regression: </a:t>
            </a:r>
            <a:endParaRPr b="1" sz="1180">
              <a:solidFill>
                <a:schemeClr val="dk1"/>
              </a:solidFill>
              <a:latin typeface="Helvetica Neue"/>
              <a:ea typeface="Helvetica Neue"/>
              <a:cs typeface="Helvetica Neue"/>
              <a:sym typeface="Helvetica Neue"/>
            </a:endParaRPr>
          </a:p>
          <a:p>
            <a:pPr indent="-294417" lvl="1" marL="914400" rtl="0" algn="l">
              <a:lnSpc>
                <a:spcPct val="85000"/>
              </a:lnSpc>
              <a:spcBef>
                <a:spcPts val="1000"/>
              </a:spcBef>
              <a:spcAft>
                <a:spcPts val="1200"/>
              </a:spcAft>
              <a:buClr>
                <a:schemeClr val="dk1"/>
              </a:buClr>
              <a:buSzPts val="1037"/>
              <a:buFont typeface="Helvetica Neue Light"/>
              <a:buChar char="■"/>
            </a:pPr>
            <a:r>
              <a:rPr lang="en" sz="1036">
                <a:solidFill>
                  <a:schemeClr val="dk1"/>
                </a:solidFill>
                <a:latin typeface="Helvetica Neue Light"/>
                <a:ea typeface="Helvetica Neue Light"/>
                <a:cs typeface="Helvetica Neue Light"/>
                <a:sym typeface="Helvetica Neue Light"/>
              </a:rPr>
              <a:t>Algoritma klasifikasi yang menggunakan satu atau lebih variabel independen untuk menentukan hasil. Hasil diukur dengan variabel dikotomis yang berarti hanya akan memiliki dua kemungkinan hasil.</a:t>
            </a:r>
            <a:endParaRPr sz="1036">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1490100" y="1833450"/>
            <a:ext cx="6115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latin typeface="Helvetica Neue"/>
                <a:ea typeface="Helvetica Neue"/>
                <a:cs typeface="Helvetica Neue"/>
                <a:sym typeface="Helvetica Neue"/>
              </a:rPr>
              <a:t>Metode Optimasi yang Digunakan</a:t>
            </a:r>
            <a:endParaRPr b="1" sz="2220">
              <a:latin typeface="Helvetica Neue"/>
              <a:ea typeface="Helvetica Neue"/>
              <a:cs typeface="Helvetica Neue"/>
              <a:sym typeface="Helvetica Neue"/>
            </a:endParaRPr>
          </a:p>
        </p:txBody>
      </p:sp>
      <p:sp>
        <p:nvSpPr>
          <p:cNvPr id="184" name="Google Shape;184;p30"/>
          <p:cNvSpPr txBox="1"/>
          <p:nvPr>
            <p:ph idx="1" type="body"/>
          </p:nvPr>
        </p:nvSpPr>
        <p:spPr>
          <a:xfrm>
            <a:off x="1490100" y="2406150"/>
            <a:ext cx="6115800" cy="903900"/>
          </a:xfrm>
          <a:prstGeom prst="rect">
            <a:avLst/>
          </a:prstGeom>
        </p:spPr>
        <p:txBody>
          <a:bodyPr anchorCtr="0" anchor="t" bIns="91425" lIns="91425" spcFirstLastPara="1" rIns="91425" wrap="square" tIns="91425">
            <a:noAutofit/>
          </a:bodyPr>
          <a:lstStyle/>
          <a:p>
            <a:pPr indent="-317500" lvl="0" marL="457200" rtl="0" algn="l">
              <a:lnSpc>
                <a:spcPct val="85000"/>
              </a:lnSpc>
              <a:spcBef>
                <a:spcPts val="1000"/>
              </a:spcBef>
              <a:spcAft>
                <a:spcPts val="0"/>
              </a:spcAft>
              <a:buClr>
                <a:schemeClr val="dk1"/>
              </a:buClr>
              <a:buSzPts val="1400"/>
              <a:buFont typeface="Helvetica Neue"/>
              <a:buChar char="-"/>
            </a:pPr>
            <a:r>
              <a:rPr b="1" lang="en" sz="1400">
                <a:solidFill>
                  <a:schemeClr val="dk1"/>
                </a:solidFill>
                <a:latin typeface="Helvetica Neue"/>
                <a:ea typeface="Helvetica Neue"/>
                <a:cs typeface="Helvetica Neue"/>
                <a:sym typeface="Helvetica Neue"/>
              </a:rPr>
              <a:t>Metode Grid Search</a:t>
            </a:r>
            <a:endParaRPr b="1" sz="1400">
              <a:solidFill>
                <a:schemeClr val="dk1"/>
              </a:solidFill>
              <a:latin typeface="Helvetica Neue"/>
              <a:ea typeface="Helvetica Neue"/>
              <a:cs typeface="Helvetica Neue"/>
              <a:sym typeface="Helvetica Neue"/>
            </a:endParaRPr>
          </a:p>
          <a:p>
            <a:pPr indent="-317500" lvl="1" marL="914400" rtl="0" algn="l">
              <a:lnSpc>
                <a:spcPct val="85000"/>
              </a:lnSpc>
              <a:spcBef>
                <a:spcPts val="1200"/>
              </a:spcBef>
              <a:spcAft>
                <a:spcPts val="1200"/>
              </a:spcAft>
              <a:buClr>
                <a:schemeClr val="dk1"/>
              </a:buClr>
              <a:buSzPts val="1400"/>
              <a:buFont typeface="Helvetica Neue Light"/>
              <a:buChar char="■"/>
            </a:pPr>
            <a:r>
              <a:rPr lang="en" sz="1400">
                <a:solidFill>
                  <a:schemeClr val="dk1"/>
                </a:solidFill>
                <a:latin typeface="Helvetica Neue Light"/>
                <a:ea typeface="Helvetica Neue Light"/>
                <a:cs typeface="Helvetica Neue Light"/>
                <a:sym typeface="Helvetica Neue Light"/>
              </a:rPr>
              <a:t>Teknik yang mencari secara menyeluruh nilai parameter (hyper parameters) yang ditentukan untuk estimator.</a:t>
            </a:r>
            <a:endParaRPr sz="14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5747538" y="2145750"/>
            <a:ext cx="2479200" cy="85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latin typeface="Helvetica Neue"/>
                <a:ea typeface="Helvetica Neue"/>
                <a:cs typeface="Helvetica Neue"/>
                <a:sym typeface="Helvetica Neue"/>
              </a:rPr>
              <a:t>Pengukuran Performa</a:t>
            </a:r>
            <a:endParaRPr b="1" sz="2400">
              <a:latin typeface="Helvetica Neue"/>
              <a:ea typeface="Helvetica Neue"/>
              <a:cs typeface="Helvetica Neue"/>
              <a:sym typeface="Helvetica Neue"/>
            </a:endParaRPr>
          </a:p>
        </p:txBody>
      </p:sp>
      <p:sp>
        <p:nvSpPr>
          <p:cNvPr id="190" name="Google Shape;190;p31"/>
          <p:cNvSpPr txBox="1"/>
          <p:nvPr>
            <p:ph idx="1" type="body"/>
          </p:nvPr>
        </p:nvSpPr>
        <p:spPr>
          <a:xfrm>
            <a:off x="917263" y="778650"/>
            <a:ext cx="4499400" cy="3586200"/>
          </a:xfrm>
          <a:prstGeom prst="rect">
            <a:avLst/>
          </a:prstGeom>
        </p:spPr>
        <p:txBody>
          <a:bodyPr anchorCtr="0" anchor="t" bIns="91425" lIns="91425" spcFirstLastPara="1" rIns="91425" wrap="square" tIns="91425">
            <a:noAutofit/>
          </a:bodyPr>
          <a:lstStyle/>
          <a:p>
            <a:pPr indent="-317500" lvl="0" marL="457200" rtl="0" algn="l">
              <a:lnSpc>
                <a:spcPct val="85000"/>
              </a:lnSpc>
              <a:spcBef>
                <a:spcPts val="1000"/>
              </a:spcBef>
              <a:spcAft>
                <a:spcPts val="0"/>
              </a:spcAft>
              <a:buClr>
                <a:schemeClr val="dk1"/>
              </a:buClr>
              <a:buSzPts val="1400"/>
              <a:buFont typeface="Helvetica Neue"/>
              <a:buChar char="-"/>
            </a:pPr>
            <a:r>
              <a:rPr b="1" lang="en" sz="1400">
                <a:solidFill>
                  <a:schemeClr val="dk1"/>
                </a:solidFill>
                <a:latin typeface="Helvetica Neue"/>
                <a:ea typeface="Helvetica Neue"/>
                <a:cs typeface="Helvetica Neue"/>
                <a:sym typeface="Helvetica Neue"/>
              </a:rPr>
              <a:t>Accuracy Score </a:t>
            </a:r>
            <a:endParaRPr b="1" sz="1400">
              <a:solidFill>
                <a:schemeClr val="dk1"/>
              </a:solidFill>
              <a:latin typeface="Helvetica Neue"/>
              <a:ea typeface="Helvetica Neue"/>
              <a:cs typeface="Helvetica Neue"/>
              <a:sym typeface="Helvetica Neue"/>
            </a:endParaRPr>
          </a:p>
          <a:p>
            <a:pPr indent="-304800" lvl="1" marL="914400" rtl="0" algn="l">
              <a:lnSpc>
                <a:spcPct val="85000"/>
              </a:lnSpc>
              <a:spcBef>
                <a:spcPts val="1200"/>
              </a:spcBef>
              <a:spcAft>
                <a:spcPts val="0"/>
              </a:spcAft>
              <a:buClr>
                <a:schemeClr val="dk1"/>
              </a:buClr>
              <a:buSzPts val="1200"/>
              <a:buFont typeface="Helvetica Neue Light"/>
              <a:buChar char="■"/>
            </a:pPr>
            <a:r>
              <a:rPr lang="en" sz="1200">
                <a:solidFill>
                  <a:schemeClr val="dk1"/>
                </a:solidFill>
                <a:latin typeface="Helvetica Neue Light"/>
                <a:ea typeface="Helvetica Neue Light"/>
                <a:cs typeface="Helvetica Neue Light"/>
                <a:sym typeface="Helvetica Neue Light"/>
              </a:rPr>
              <a:t>Rasio pengamatan yang diprediksi dengan benar dengan total pengamatan.</a:t>
            </a:r>
            <a:endParaRPr sz="1200">
              <a:solidFill>
                <a:schemeClr val="dk1"/>
              </a:solidFill>
              <a:latin typeface="Helvetica Neue Light"/>
              <a:ea typeface="Helvetica Neue Light"/>
              <a:cs typeface="Helvetica Neue Light"/>
              <a:sym typeface="Helvetica Neue Light"/>
            </a:endParaRPr>
          </a:p>
          <a:p>
            <a:pPr indent="-317500" lvl="0" marL="457200" rtl="0" algn="l">
              <a:lnSpc>
                <a:spcPct val="85000"/>
              </a:lnSpc>
              <a:spcBef>
                <a:spcPts val="1200"/>
              </a:spcBef>
              <a:spcAft>
                <a:spcPts val="0"/>
              </a:spcAft>
              <a:buClr>
                <a:schemeClr val="dk1"/>
              </a:buClr>
              <a:buSzPts val="1400"/>
              <a:buFont typeface="Helvetica Neue"/>
              <a:buChar char="-"/>
            </a:pPr>
            <a:r>
              <a:rPr b="1" lang="en" sz="1400">
                <a:solidFill>
                  <a:schemeClr val="dk1"/>
                </a:solidFill>
                <a:latin typeface="Helvetica Neue"/>
                <a:ea typeface="Helvetica Neue"/>
                <a:cs typeface="Helvetica Neue"/>
                <a:sym typeface="Helvetica Neue"/>
              </a:rPr>
              <a:t>F1 Score</a:t>
            </a:r>
            <a:endParaRPr b="1" sz="1400">
              <a:solidFill>
                <a:schemeClr val="dk1"/>
              </a:solidFill>
              <a:latin typeface="Helvetica Neue"/>
              <a:ea typeface="Helvetica Neue"/>
              <a:cs typeface="Helvetica Neue"/>
              <a:sym typeface="Helvetica Neue"/>
            </a:endParaRPr>
          </a:p>
          <a:p>
            <a:pPr indent="-304800" lvl="1" marL="914400" rtl="0" algn="l">
              <a:lnSpc>
                <a:spcPct val="85000"/>
              </a:lnSpc>
              <a:spcBef>
                <a:spcPts val="1200"/>
              </a:spcBef>
              <a:spcAft>
                <a:spcPts val="0"/>
              </a:spcAft>
              <a:buClr>
                <a:schemeClr val="dk1"/>
              </a:buClr>
              <a:buSzPts val="1200"/>
              <a:buFont typeface="Helvetica Neue Light"/>
              <a:buChar char="■"/>
            </a:pPr>
            <a:r>
              <a:rPr lang="en" sz="1200">
                <a:solidFill>
                  <a:schemeClr val="dk1"/>
                </a:solidFill>
                <a:latin typeface="Helvetica Neue Light"/>
                <a:ea typeface="Helvetica Neue Light"/>
                <a:cs typeface="Helvetica Neue Light"/>
                <a:sym typeface="Helvetica Neue Light"/>
              </a:rPr>
              <a:t>Rata-rata tertimbang dari presisi (TP/(TP+FP)) dan recall (TP/P)</a:t>
            </a:r>
            <a:endParaRPr sz="1200">
              <a:solidFill>
                <a:schemeClr val="dk1"/>
              </a:solidFill>
              <a:latin typeface="Helvetica Neue Light"/>
              <a:ea typeface="Helvetica Neue Light"/>
              <a:cs typeface="Helvetica Neue Light"/>
              <a:sym typeface="Helvetica Neue Light"/>
            </a:endParaRPr>
          </a:p>
          <a:p>
            <a:pPr indent="-317500" lvl="0" marL="457200" rtl="0" algn="l">
              <a:lnSpc>
                <a:spcPct val="85000"/>
              </a:lnSpc>
              <a:spcBef>
                <a:spcPts val="1200"/>
              </a:spcBef>
              <a:spcAft>
                <a:spcPts val="0"/>
              </a:spcAft>
              <a:buClr>
                <a:schemeClr val="dk1"/>
              </a:buClr>
              <a:buSzPts val="1400"/>
              <a:buFont typeface="Helvetica Neue"/>
              <a:buChar char="-"/>
            </a:pPr>
            <a:r>
              <a:rPr b="1" lang="en" sz="1400">
                <a:solidFill>
                  <a:schemeClr val="dk1"/>
                </a:solidFill>
                <a:latin typeface="Helvetica Neue"/>
                <a:ea typeface="Helvetica Neue"/>
                <a:cs typeface="Helvetica Neue"/>
                <a:sym typeface="Helvetica Neue"/>
              </a:rPr>
              <a:t>Jaccard Score</a:t>
            </a:r>
            <a:endParaRPr b="1" sz="1400">
              <a:solidFill>
                <a:schemeClr val="dk1"/>
              </a:solidFill>
              <a:latin typeface="Helvetica Neue"/>
              <a:ea typeface="Helvetica Neue"/>
              <a:cs typeface="Helvetica Neue"/>
              <a:sym typeface="Helvetica Neue"/>
            </a:endParaRPr>
          </a:p>
          <a:p>
            <a:pPr indent="-304800" lvl="1" marL="914400" rtl="0" algn="l">
              <a:lnSpc>
                <a:spcPct val="85000"/>
              </a:lnSpc>
              <a:spcBef>
                <a:spcPts val="1200"/>
              </a:spcBef>
              <a:spcAft>
                <a:spcPts val="0"/>
              </a:spcAft>
              <a:buClr>
                <a:schemeClr val="dk1"/>
              </a:buClr>
              <a:buSzPts val="1200"/>
              <a:buFont typeface="Helvetica Neue Light"/>
              <a:buChar char="■"/>
            </a:pPr>
            <a:r>
              <a:rPr lang="en" sz="1200">
                <a:solidFill>
                  <a:schemeClr val="dk1"/>
                </a:solidFill>
                <a:latin typeface="Helvetica Neue Light"/>
                <a:ea typeface="Helvetica Neue Light"/>
                <a:cs typeface="Helvetica Neue Light"/>
                <a:sym typeface="Helvetica Neue Light"/>
              </a:rPr>
              <a:t>Ukuran persimpangan dibagi dengan ukuran gabungan dua set label.</a:t>
            </a:r>
            <a:endParaRPr sz="1200">
              <a:solidFill>
                <a:schemeClr val="dk1"/>
              </a:solidFill>
              <a:latin typeface="Helvetica Neue Light"/>
              <a:ea typeface="Helvetica Neue Light"/>
              <a:cs typeface="Helvetica Neue Light"/>
              <a:sym typeface="Helvetica Neue Light"/>
            </a:endParaRPr>
          </a:p>
          <a:p>
            <a:pPr indent="-317500" lvl="0" marL="457200" rtl="0" algn="l">
              <a:lnSpc>
                <a:spcPct val="85000"/>
              </a:lnSpc>
              <a:spcBef>
                <a:spcPts val="1200"/>
              </a:spcBef>
              <a:spcAft>
                <a:spcPts val="0"/>
              </a:spcAft>
              <a:buClr>
                <a:schemeClr val="dk1"/>
              </a:buClr>
              <a:buSzPts val="1400"/>
              <a:buFont typeface="Helvetica Neue"/>
              <a:buChar char="-"/>
            </a:pPr>
            <a:r>
              <a:rPr b="1" lang="en" sz="1400">
                <a:solidFill>
                  <a:schemeClr val="dk1"/>
                </a:solidFill>
                <a:latin typeface="Helvetica Neue"/>
                <a:ea typeface="Helvetica Neue"/>
                <a:cs typeface="Helvetica Neue"/>
                <a:sym typeface="Helvetica Neue"/>
              </a:rPr>
              <a:t>Confusion Matrix (Table of Confusion) </a:t>
            </a:r>
            <a:endParaRPr b="1" sz="1400">
              <a:solidFill>
                <a:schemeClr val="dk1"/>
              </a:solidFill>
              <a:latin typeface="Helvetica Neue"/>
              <a:ea typeface="Helvetica Neue"/>
              <a:cs typeface="Helvetica Neue"/>
              <a:sym typeface="Helvetica Neue"/>
            </a:endParaRPr>
          </a:p>
          <a:p>
            <a:pPr indent="-304800" lvl="1" marL="914400" rtl="0" algn="l">
              <a:lnSpc>
                <a:spcPct val="85000"/>
              </a:lnSpc>
              <a:spcBef>
                <a:spcPts val="1200"/>
              </a:spcBef>
              <a:spcAft>
                <a:spcPts val="1200"/>
              </a:spcAft>
              <a:buClr>
                <a:schemeClr val="dk1"/>
              </a:buClr>
              <a:buSzPts val="1200"/>
              <a:buFont typeface="Helvetica Neue Light"/>
              <a:buChar char="■"/>
            </a:pPr>
            <a:r>
              <a:rPr lang="en" sz="1200">
                <a:solidFill>
                  <a:schemeClr val="dk1"/>
                </a:solidFill>
                <a:latin typeface="Helvetica Neue Light"/>
                <a:ea typeface="Helvetica Neue Light"/>
                <a:cs typeface="Helvetica Neue Light"/>
                <a:sym typeface="Helvetica Neue Light"/>
              </a:rPr>
              <a:t>Tabel dengan dua baris dan dua kolom yang melaporkan jumlah True Positive, True Negative, False Negative, False Positive.</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97860" y="2285400"/>
            <a:ext cx="2519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320">
                <a:latin typeface="Helvetica Neue"/>
                <a:ea typeface="Helvetica Neue"/>
                <a:cs typeface="Helvetica Neue"/>
                <a:sym typeface="Helvetica Neue"/>
              </a:rPr>
              <a:t>Latar Belakang</a:t>
            </a:r>
            <a:endParaRPr b="1" sz="2320">
              <a:latin typeface="Helvetica Neue"/>
              <a:ea typeface="Helvetica Neue"/>
              <a:cs typeface="Helvetica Neue"/>
              <a:sym typeface="Helvetica Neue"/>
            </a:endParaRPr>
          </a:p>
        </p:txBody>
      </p:sp>
      <p:sp>
        <p:nvSpPr>
          <p:cNvPr id="61" name="Google Shape;61;p14"/>
          <p:cNvSpPr txBox="1"/>
          <p:nvPr>
            <p:ph idx="1" type="body"/>
          </p:nvPr>
        </p:nvSpPr>
        <p:spPr>
          <a:xfrm>
            <a:off x="3711225" y="698550"/>
            <a:ext cx="5034900" cy="374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i="1" lang="en">
                <a:solidFill>
                  <a:schemeClr val="dk1"/>
                </a:solidFill>
                <a:latin typeface="Helvetica Neue Light"/>
                <a:ea typeface="Helvetica Neue Light"/>
                <a:cs typeface="Helvetica Neue Light"/>
                <a:sym typeface="Helvetica Neue Light"/>
              </a:rPr>
              <a:t>National Basketball Association </a:t>
            </a:r>
            <a:r>
              <a:rPr lang="en">
                <a:solidFill>
                  <a:schemeClr val="dk1"/>
                </a:solidFill>
                <a:latin typeface="Helvetica Neue Light"/>
                <a:ea typeface="Helvetica Neue Light"/>
                <a:cs typeface="Helvetica Neue Light"/>
                <a:sym typeface="Helvetica Neue Light"/>
              </a:rPr>
              <a:t>atau biasa disapa NBA merupakan sebuah liga bola basket pria di Amerika Serikat. Saat ini terdapat kurang lebih 450 orang yang bermain di NBA, 450 orang tersebut tersebar di 30 tim. </a:t>
            </a:r>
            <a:r>
              <a:rPr lang="en">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
                <a:solidFill>
                  <a:schemeClr val="dk1"/>
                </a:solidFill>
                <a:latin typeface="Helvetica Neue Light"/>
                <a:ea typeface="Helvetica Neue Light"/>
                <a:cs typeface="Helvetica Neue Light"/>
                <a:sym typeface="Helvetica Neue Light"/>
              </a:rPr>
              <a:t>Setiap musimnya, ada 15 </a:t>
            </a:r>
            <a:r>
              <a:rPr lang="en">
                <a:solidFill>
                  <a:schemeClr val="dk1"/>
                </a:solidFill>
                <a:latin typeface="Helvetica Neue Light"/>
                <a:ea typeface="Helvetica Neue Light"/>
                <a:cs typeface="Helvetica Neue Light"/>
                <a:sym typeface="Helvetica Neue Light"/>
              </a:rPr>
              <a:t>pemain</a:t>
            </a:r>
            <a:r>
              <a:rPr lang="en">
                <a:solidFill>
                  <a:schemeClr val="dk1"/>
                </a:solidFill>
                <a:latin typeface="Helvetica Neue Light"/>
                <a:ea typeface="Helvetica Neue Light"/>
                <a:cs typeface="Helvetica Neue Light"/>
                <a:sym typeface="Helvetica Neue Light"/>
              </a:rPr>
              <a:t> yang mendapatkan penghargaan All-NBA yang dipilih oleh jurnalis di Amerika Serikat dan Kanada.</a:t>
            </a:r>
            <a:endParaRPr>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rPr lang="en">
                <a:solidFill>
                  <a:schemeClr val="dk1"/>
                </a:solidFill>
                <a:latin typeface="Helvetica Neue Light"/>
                <a:ea typeface="Helvetica Neue Light"/>
                <a:cs typeface="Helvetica Neue Light"/>
                <a:sym typeface="Helvetica Neue Light"/>
              </a:rPr>
              <a:t>Karena pemain All-NBA dianggap sebagai pemain terbaik pada musimnya, maka kami ingin menggunakan machine learning untuk memprediksi pemain yang akan mendapatkan penghargaan All-NBA Team berdasarkan statistik per game.</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Desain Sistem (Flowchart)</a:t>
            </a:r>
            <a:endParaRPr b="1">
              <a:latin typeface="Helvetica Neue"/>
              <a:ea typeface="Helvetica Neue"/>
              <a:cs typeface="Helvetica Neue"/>
              <a:sym typeface="Helvetica Neue"/>
            </a:endParaRPr>
          </a:p>
        </p:txBody>
      </p:sp>
      <p:sp>
        <p:nvSpPr>
          <p:cNvPr id="196" name="Google Shape;19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32"/>
          <p:cNvPicPr preferRelativeResize="0"/>
          <p:nvPr/>
        </p:nvPicPr>
        <p:blipFill>
          <a:blip r:embed="rId3">
            <a:alphaModFix/>
          </a:blip>
          <a:stretch>
            <a:fillRect/>
          </a:stretch>
        </p:blipFill>
        <p:spPr>
          <a:xfrm>
            <a:off x="6820425" y="37550"/>
            <a:ext cx="979925" cy="5068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600">
                <a:latin typeface="Helvetica Neue"/>
                <a:ea typeface="Helvetica Neue"/>
                <a:cs typeface="Helvetica Neue"/>
                <a:sym typeface="Helvetica Neue"/>
              </a:rPr>
              <a:t>Implementasi</a:t>
            </a:r>
            <a:endParaRPr b="1" sz="3600">
              <a:latin typeface="Helvetica Neue"/>
              <a:ea typeface="Helvetica Neue"/>
              <a:cs typeface="Helvetica Neue"/>
              <a:sym typeface="Helvetica Neue"/>
            </a:endParaRPr>
          </a:p>
        </p:txBody>
      </p:sp>
      <p:sp>
        <p:nvSpPr>
          <p:cNvPr id="203" name="Google Shape;203;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626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Hasil Uji Coba</a:t>
            </a:r>
            <a:endParaRPr b="1">
              <a:latin typeface="Helvetica Neue"/>
              <a:ea typeface="Helvetica Neue"/>
              <a:cs typeface="Helvetica Neue"/>
              <a:sym typeface="Helvetica Neue"/>
            </a:endParaRPr>
          </a:p>
        </p:txBody>
      </p:sp>
      <p:pic>
        <p:nvPicPr>
          <p:cNvPr id="209" name="Google Shape;209;p34"/>
          <p:cNvPicPr preferRelativeResize="0"/>
          <p:nvPr/>
        </p:nvPicPr>
        <p:blipFill>
          <a:blip r:embed="rId3">
            <a:alphaModFix/>
          </a:blip>
          <a:stretch>
            <a:fillRect/>
          </a:stretch>
        </p:blipFill>
        <p:spPr>
          <a:xfrm>
            <a:off x="152400" y="1342500"/>
            <a:ext cx="8839200" cy="29820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981050" y="1182525"/>
            <a:ext cx="3284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Analisa</a:t>
            </a:r>
            <a:r>
              <a:rPr b="1" lang="en">
                <a:latin typeface="Helvetica Neue"/>
                <a:ea typeface="Helvetica Neue"/>
                <a:cs typeface="Helvetica Neue"/>
                <a:sym typeface="Helvetica Neue"/>
              </a:rPr>
              <a:t> Uji Coba</a:t>
            </a:r>
            <a:endParaRPr b="1">
              <a:latin typeface="Helvetica Neue"/>
              <a:ea typeface="Helvetica Neue"/>
              <a:cs typeface="Helvetica Neue"/>
              <a:sym typeface="Helvetica Neue"/>
            </a:endParaRPr>
          </a:p>
        </p:txBody>
      </p:sp>
      <p:sp>
        <p:nvSpPr>
          <p:cNvPr id="215" name="Google Shape;215;p35"/>
          <p:cNvSpPr txBox="1"/>
          <p:nvPr>
            <p:ph idx="1" type="body"/>
          </p:nvPr>
        </p:nvSpPr>
        <p:spPr>
          <a:xfrm>
            <a:off x="981050" y="1801875"/>
            <a:ext cx="6575100" cy="21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-Logical Regression menggunakan Grid Search dan SMOTE</a:t>
            </a:r>
            <a:r>
              <a:rPr lang="en">
                <a:latin typeface="Helvetica Neue Light"/>
                <a:ea typeface="Helvetica Neue Light"/>
                <a:cs typeface="Helvetica Neue Light"/>
                <a:sym typeface="Helvetica Neue Light"/>
              </a:rPr>
              <a:t> memiliki Accuracy Score, F1 Score, dan Jaccard Score yang tertinggi dari semua skenario. </a:t>
            </a:r>
            <a:endParaRPr>
              <a:latin typeface="Helvetica Neue Light"/>
              <a:ea typeface="Helvetica Neue Light"/>
              <a:cs typeface="Helvetica Neue Light"/>
              <a:sym typeface="Helvetica Neue Light"/>
            </a:endParaRPr>
          </a:p>
          <a:p>
            <a:pPr indent="0" lvl="0" marL="0" rtl="0" algn="l">
              <a:spcBef>
                <a:spcPts val="1200"/>
              </a:spcBef>
              <a:spcAft>
                <a:spcPts val="1200"/>
              </a:spcAft>
              <a:buNone/>
            </a:pPr>
            <a:r>
              <a:rPr lang="en">
                <a:latin typeface="Helvetica Neue Light"/>
                <a:ea typeface="Helvetica Neue Light"/>
                <a:cs typeface="Helvetica Neue Light"/>
                <a:sym typeface="Helvetica Neue Light"/>
              </a:rPr>
              <a:t>-</a:t>
            </a:r>
            <a:r>
              <a:rPr lang="en">
                <a:latin typeface="Helvetica Neue Light"/>
                <a:ea typeface="Helvetica Neue Light"/>
                <a:cs typeface="Helvetica Neue Light"/>
                <a:sym typeface="Helvetica Neue Light"/>
              </a:rPr>
              <a:t>Sebaliknya, metode SVM menggunakan SMOTE memiliki Accuracy Score, F1 Score, dan Jaccard Score yang terendah.</a:t>
            </a:r>
            <a:endParaRPr>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981050" y="1182525"/>
            <a:ext cx="3284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Analisa</a:t>
            </a:r>
            <a:r>
              <a:rPr b="1" lang="en">
                <a:latin typeface="Helvetica Neue"/>
                <a:ea typeface="Helvetica Neue"/>
                <a:cs typeface="Helvetica Neue"/>
                <a:sym typeface="Helvetica Neue"/>
              </a:rPr>
              <a:t> Uji Coba</a:t>
            </a:r>
            <a:endParaRPr b="1">
              <a:latin typeface="Helvetica Neue"/>
              <a:ea typeface="Helvetica Neue"/>
              <a:cs typeface="Helvetica Neue"/>
              <a:sym typeface="Helvetica Neue"/>
            </a:endParaRPr>
          </a:p>
        </p:txBody>
      </p:sp>
      <p:sp>
        <p:nvSpPr>
          <p:cNvPr id="221" name="Google Shape;221;p36"/>
          <p:cNvSpPr txBox="1"/>
          <p:nvPr>
            <p:ph idx="1" type="body"/>
          </p:nvPr>
        </p:nvSpPr>
        <p:spPr>
          <a:xfrm>
            <a:off x="981050" y="1801875"/>
            <a:ext cx="6846300" cy="244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-Penggunaan Grid Search pada SVM dan Logistic Regression menambahkan Accuracy Score, F1 Score, dan Jaccard Score.</a:t>
            </a:r>
            <a:endParaRPr>
              <a:latin typeface="Helvetica Neue Light"/>
              <a:ea typeface="Helvetica Neue Light"/>
              <a:cs typeface="Helvetica Neue Light"/>
              <a:sym typeface="Helvetica Neue Light"/>
            </a:endParaRPr>
          </a:p>
          <a:p>
            <a:pPr indent="0" lvl="0" marL="0" rtl="0" algn="l">
              <a:spcBef>
                <a:spcPts val="1200"/>
              </a:spcBef>
              <a:spcAft>
                <a:spcPts val="1200"/>
              </a:spcAft>
              <a:buNone/>
            </a:pPr>
            <a:r>
              <a:rPr lang="en">
                <a:latin typeface="Helvetica Neue Light"/>
                <a:ea typeface="Helvetica Neue Light"/>
                <a:cs typeface="Helvetica Neue Light"/>
                <a:sym typeface="Helvetica Neue Light"/>
              </a:rPr>
              <a:t>-Penggunaan SMOTE menambahkan True Negative pada semua metode klasifikasi kecuali pada metode Decision Tree.</a:t>
            </a:r>
            <a:endParaRPr>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1369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Kesimpulan</a:t>
            </a:r>
            <a:endParaRPr b="1">
              <a:latin typeface="Helvetica Neue"/>
              <a:ea typeface="Helvetica Neue"/>
              <a:cs typeface="Helvetica Neue"/>
              <a:sym typeface="Helvetica Neue"/>
            </a:endParaRPr>
          </a:p>
        </p:txBody>
      </p:sp>
      <p:sp>
        <p:nvSpPr>
          <p:cNvPr id="227" name="Google Shape;227;p37"/>
          <p:cNvSpPr txBox="1"/>
          <p:nvPr>
            <p:ph idx="1" type="body"/>
          </p:nvPr>
        </p:nvSpPr>
        <p:spPr>
          <a:xfrm>
            <a:off x="311700" y="2076625"/>
            <a:ext cx="8520600" cy="16977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Font typeface="Helvetica Neue Light"/>
              <a:buChar char="-"/>
            </a:pPr>
            <a:r>
              <a:rPr lang="en">
                <a:latin typeface="Helvetica Neue Light"/>
                <a:ea typeface="Helvetica Neue Light"/>
                <a:cs typeface="Helvetica Neue Light"/>
                <a:sym typeface="Helvetica Neue Light"/>
              </a:rPr>
              <a:t>Machine Learning dapat digunakan untuk memprediksi pemain non-</a:t>
            </a:r>
            <a:r>
              <a:rPr lang="en">
                <a:latin typeface="Helvetica Neue Light"/>
                <a:ea typeface="Helvetica Neue Light"/>
                <a:cs typeface="Helvetica Neue Light"/>
                <a:sym typeface="Helvetica Neue Light"/>
              </a:rPr>
              <a:t>All</a:t>
            </a:r>
            <a:r>
              <a:rPr lang="en">
                <a:latin typeface="Helvetica Neue Light"/>
                <a:ea typeface="Helvetica Neue Light"/>
                <a:cs typeface="Helvetica Neue Light"/>
                <a:sym typeface="Helvetica Neue Light"/>
              </a:rPr>
              <a:t>-NBA pada musim NBA 1991-1992 berdasarkan data musim NBA 1990-1991 </a:t>
            </a:r>
            <a:endParaRPr>
              <a:latin typeface="Helvetica Neue Light"/>
              <a:ea typeface="Helvetica Neue Light"/>
              <a:cs typeface="Helvetica Neue Light"/>
              <a:sym typeface="Helvetica Neue Light"/>
            </a:endParaRPr>
          </a:p>
          <a:p>
            <a:pPr indent="-342900" lvl="0" marL="457200" rtl="0" algn="l">
              <a:spcBef>
                <a:spcPts val="1200"/>
              </a:spcBef>
              <a:spcAft>
                <a:spcPts val="1200"/>
              </a:spcAft>
              <a:buSzPts val="1800"/>
              <a:buFont typeface="Helvetica Neue Light"/>
              <a:buChar char="-"/>
            </a:pPr>
            <a:r>
              <a:rPr lang="en">
                <a:latin typeface="Helvetica Neue Light"/>
                <a:ea typeface="Helvetica Neue Light"/>
                <a:cs typeface="Helvetica Neue Light"/>
                <a:sym typeface="Helvetica Neue Light"/>
              </a:rPr>
              <a:t>Metode klasifikasi yang terbaik adalah metode Logical Regression menggunakan Grid Search dan SMOTE</a:t>
            </a:r>
            <a:endParaRPr>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Referensi</a:t>
            </a:r>
            <a:endParaRPr b="1">
              <a:latin typeface="Helvetica Neue"/>
              <a:ea typeface="Helvetica Neue"/>
              <a:cs typeface="Helvetica Neue"/>
              <a:sym typeface="Helvetica Neue"/>
            </a:endParaRPr>
          </a:p>
        </p:txBody>
      </p:sp>
      <p:sp>
        <p:nvSpPr>
          <p:cNvPr id="233" name="Google Shape;23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u="sng">
                <a:solidFill>
                  <a:schemeClr val="hlink"/>
                </a:solidFill>
                <a:latin typeface="Helvetica Neue Light"/>
                <a:ea typeface="Helvetica Neue Light"/>
                <a:cs typeface="Helvetica Neue Light"/>
                <a:sym typeface="Helvetica Neue Light"/>
                <a:hlinkClick r:id="rId3"/>
              </a:rPr>
              <a:t>https://en.wikipedia.org/wiki/National_Basketball_Association</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rPr lang="en" u="sng">
                <a:solidFill>
                  <a:schemeClr val="hlink"/>
                </a:solidFill>
                <a:latin typeface="Helvetica Neue Light"/>
                <a:ea typeface="Helvetica Neue Light"/>
                <a:cs typeface="Helvetica Neue Light"/>
                <a:sym typeface="Helvetica Neue Light"/>
                <a:hlinkClick r:id="rId4"/>
              </a:rPr>
              <a:t>https://en.wikipedia.org/wiki/All-NBA_Team</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rPr lang="en" u="sng">
                <a:solidFill>
                  <a:schemeClr val="hlink"/>
                </a:solidFill>
                <a:latin typeface="Helvetica Neue Light"/>
                <a:ea typeface="Helvetica Neue Light"/>
                <a:cs typeface="Helvetica Neue Light"/>
                <a:sym typeface="Helvetica Neue Light"/>
                <a:hlinkClick r:id="rId5"/>
              </a:rPr>
              <a:t>https://en.wikipedia.org/wiki/Basketball_positions</a:t>
            </a:r>
            <a:r>
              <a:rPr lang="en">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rPr lang="en" u="sng">
                <a:solidFill>
                  <a:schemeClr val="hlink"/>
                </a:solidFill>
                <a:latin typeface="Helvetica Neue Light"/>
                <a:ea typeface="Helvetica Neue Light"/>
                <a:cs typeface="Helvetica Neue Light"/>
                <a:sym typeface="Helvetica Neue Light"/>
                <a:hlinkClick r:id="rId6"/>
              </a:rPr>
              <a:t>https://www.basketball-reference.com/leagues/NBA_1991_per_game.html</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rPr lang="en" u="sng">
                <a:solidFill>
                  <a:schemeClr val="hlink"/>
                </a:solidFill>
                <a:latin typeface="Helvetica Neue Light"/>
                <a:ea typeface="Helvetica Neue Light"/>
                <a:cs typeface="Helvetica Neue Light"/>
                <a:sym typeface="Helvetica Neue Light"/>
                <a:hlinkClick r:id="rId7"/>
              </a:rPr>
              <a:t>https://www.basketball-reference.com/leagues/NBA_1992_per_game.html</a:t>
            </a:r>
            <a:r>
              <a:rPr lang="en">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rPr lang="en" u="sng">
                <a:solidFill>
                  <a:schemeClr val="hlink"/>
                </a:solidFill>
                <a:latin typeface="Helvetica Neue Light"/>
                <a:ea typeface="Helvetica Neue Light"/>
                <a:cs typeface="Helvetica Neue Light"/>
                <a:sym typeface="Helvetica Neue Light"/>
                <a:hlinkClick r:id="rId8"/>
              </a:rPr>
              <a:t>https://www.edureka.co/blog/classification-in-machine-learning</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rPr lang="en" u="sng">
                <a:solidFill>
                  <a:schemeClr val="hlink"/>
                </a:solidFill>
                <a:latin typeface="Helvetica Neue Light"/>
                <a:ea typeface="Helvetica Neue Light"/>
                <a:cs typeface="Helvetica Neue Light"/>
                <a:sym typeface="Helvetica Neue Light"/>
                <a:hlinkClick r:id="rId9"/>
              </a:rPr>
              <a:t>https://vitalflux.com/grid-search-explained-python-sklearn-examples/</a:t>
            </a:r>
            <a:r>
              <a:rPr lang="en">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rPr lang="en" u="sng">
                <a:solidFill>
                  <a:schemeClr val="hlink"/>
                </a:solidFill>
                <a:latin typeface="Helvetica Neue Light"/>
                <a:ea typeface="Helvetica Neue Light"/>
                <a:cs typeface="Helvetica Neue Light"/>
                <a:sym typeface="Helvetica Neue Light"/>
                <a:hlinkClick r:id="rId10"/>
              </a:rPr>
              <a:t>https://scikit-learn.org/stable/modules/generated/sklearn.metrics.jaccard_score.html</a:t>
            </a:r>
            <a:r>
              <a:rPr lang="en">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rPr lang="en" u="sng">
                <a:solidFill>
                  <a:schemeClr val="hlink"/>
                </a:solidFill>
                <a:latin typeface="Helvetica Neue Light"/>
                <a:ea typeface="Helvetica Neue Light"/>
                <a:cs typeface="Helvetica Neue Light"/>
                <a:sym typeface="Helvetica Neue Light"/>
                <a:hlinkClick r:id="rId11"/>
              </a:rPr>
              <a:t>https://www.sciencedirect.com/topics/engineering/confusion-matrix</a:t>
            </a:r>
            <a:r>
              <a:rPr lang="en">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Bonus</a:t>
            </a:r>
            <a:endParaRPr b="1">
              <a:latin typeface="Helvetica Neue"/>
              <a:ea typeface="Helvetica Neue"/>
              <a:cs typeface="Helvetica Neue"/>
              <a:sym typeface="Helvetica Neue"/>
            </a:endParaRPr>
          </a:p>
        </p:txBody>
      </p:sp>
      <p:sp>
        <p:nvSpPr>
          <p:cNvPr id="239" name="Google Shape;23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Berikut adalah hasil prediksi All-NBA Team musim 2021-2022 berdasarkan data musim 2020-2021</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240" name="Google Shape;240;p39"/>
          <p:cNvPicPr preferRelativeResize="0"/>
          <p:nvPr/>
        </p:nvPicPr>
        <p:blipFill>
          <a:blip r:embed="rId3">
            <a:alphaModFix/>
          </a:blip>
          <a:stretch>
            <a:fillRect/>
          </a:stretch>
        </p:blipFill>
        <p:spPr>
          <a:xfrm>
            <a:off x="0" y="1978422"/>
            <a:ext cx="9143999" cy="2402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Bonus</a:t>
            </a:r>
            <a:endParaRPr b="1">
              <a:latin typeface="Helvetica Neue"/>
              <a:ea typeface="Helvetica Neue"/>
              <a:cs typeface="Helvetica Neue"/>
              <a:sym typeface="Helvetica Neue"/>
            </a:endParaRPr>
          </a:p>
        </p:txBody>
      </p:sp>
      <p:sp>
        <p:nvSpPr>
          <p:cNvPr id="246" name="Google Shape;24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247" name="Google Shape;247;p40"/>
          <p:cNvPicPr preferRelativeResize="0"/>
          <p:nvPr/>
        </p:nvPicPr>
        <p:blipFill>
          <a:blip r:embed="rId3">
            <a:alphaModFix/>
          </a:blip>
          <a:stretch>
            <a:fillRect/>
          </a:stretch>
        </p:blipFill>
        <p:spPr>
          <a:xfrm>
            <a:off x="3384874" y="676100"/>
            <a:ext cx="2374275" cy="42934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Bonus</a:t>
            </a:r>
            <a:endParaRPr b="1">
              <a:latin typeface="Helvetica Neue"/>
              <a:ea typeface="Helvetica Neue"/>
              <a:cs typeface="Helvetica Neue"/>
              <a:sym typeface="Helvetica Neue"/>
            </a:endParaRPr>
          </a:p>
        </p:txBody>
      </p:sp>
      <p:sp>
        <p:nvSpPr>
          <p:cNvPr id="253" name="Google Shape;25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254" name="Google Shape;254;p41"/>
          <p:cNvPicPr preferRelativeResize="0"/>
          <p:nvPr/>
        </p:nvPicPr>
        <p:blipFill>
          <a:blip r:embed="rId3">
            <a:alphaModFix/>
          </a:blip>
          <a:stretch>
            <a:fillRect/>
          </a:stretch>
        </p:blipFill>
        <p:spPr>
          <a:xfrm>
            <a:off x="3052063" y="808025"/>
            <a:ext cx="3419475" cy="4105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93075" y="2285400"/>
            <a:ext cx="3265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00">
                <a:latin typeface="Helvetica Neue"/>
                <a:ea typeface="Helvetica Neue"/>
                <a:cs typeface="Helvetica Neue"/>
                <a:sym typeface="Helvetica Neue"/>
              </a:rPr>
              <a:t>Batasan Masalah</a:t>
            </a:r>
            <a:endParaRPr sz="2300"/>
          </a:p>
        </p:txBody>
      </p:sp>
      <p:sp>
        <p:nvSpPr>
          <p:cNvPr id="67" name="Google Shape;67;p15"/>
          <p:cNvSpPr txBox="1"/>
          <p:nvPr>
            <p:ph idx="1" type="body"/>
          </p:nvPr>
        </p:nvSpPr>
        <p:spPr>
          <a:xfrm>
            <a:off x="3716025" y="869400"/>
            <a:ext cx="5034900" cy="3404700"/>
          </a:xfrm>
          <a:prstGeom prst="rect">
            <a:avLst/>
          </a:prstGeom>
        </p:spPr>
        <p:txBody>
          <a:bodyPr anchorCtr="0" anchor="t" bIns="91425" lIns="91425" spcFirstLastPara="1" rIns="91425" wrap="square" tIns="91425">
            <a:normAutofit lnSpcReduction="10000"/>
          </a:bodyPr>
          <a:lstStyle/>
          <a:p>
            <a:pPr indent="-342900" lvl="0" marL="457200" rtl="0" algn="l">
              <a:spcBef>
                <a:spcPts val="1000"/>
              </a:spcBef>
              <a:spcAft>
                <a:spcPts val="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Penelitian mengambil referensi data statistik pemain NBA musim 1991-1992 sebagai training data dan 1992-1993 sebagai testing data.</a:t>
            </a:r>
            <a:endParaRPr>
              <a:solidFill>
                <a:schemeClr val="dk1"/>
              </a:solidFill>
              <a:latin typeface="Helvetica Neue Light"/>
              <a:ea typeface="Helvetica Neue Light"/>
              <a:cs typeface="Helvetica Neue Light"/>
              <a:sym typeface="Helvetica Neue Light"/>
            </a:endParaRPr>
          </a:p>
          <a:p>
            <a:pPr indent="-342900" lvl="0" marL="457200" rtl="0" algn="l">
              <a:spcBef>
                <a:spcPts val="1200"/>
              </a:spcBef>
              <a:spcAft>
                <a:spcPts val="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Statistik pemain berupa statistik per game, contohnya berapa poin yang didapatkan pemain per game.</a:t>
            </a:r>
            <a:endParaRPr>
              <a:solidFill>
                <a:schemeClr val="dk1"/>
              </a:solidFill>
              <a:latin typeface="Helvetica Neue Light"/>
              <a:ea typeface="Helvetica Neue Light"/>
              <a:cs typeface="Helvetica Neue Light"/>
              <a:sym typeface="Helvetica Neue Light"/>
            </a:endParaRPr>
          </a:p>
          <a:p>
            <a:pPr indent="-342900" lvl="0" marL="457200" rtl="0" algn="l">
              <a:spcBef>
                <a:spcPts val="1000"/>
              </a:spcBef>
              <a:spcAft>
                <a:spcPts val="120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Metode klasifikasi yang digunakan adalah Decision Tree, SVM, ANN, dan Logical Regression.</a:t>
            </a:r>
            <a:endParaRPr i="1">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Bonus</a:t>
            </a:r>
            <a:endParaRPr b="1">
              <a:latin typeface="Helvetica Neue"/>
              <a:ea typeface="Helvetica Neue"/>
              <a:cs typeface="Helvetica Neue"/>
              <a:sym typeface="Helvetica Neue"/>
            </a:endParaRPr>
          </a:p>
        </p:txBody>
      </p:sp>
      <p:sp>
        <p:nvSpPr>
          <p:cNvPr id="260" name="Google Shape;260;p42"/>
          <p:cNvSpPr txBox="1"/>
          <p:nvPr>
            <p:ph idx="1" type="body"/>
          </p:nvPr>
        </p:nvSpPr>
        <p:spPr>
          <a:xfrm>
            <a:off x="311700" y="1152475"/>
            <a:ext cx="45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Helvetica Neue Light"/>
                <a:ea typeface="Helvetica Neue Light"/>
                <a:cs typeface="Helvetica Neue Light"/>
                <a:sym typeface="Helvetica Neue Light"/>
              </a:rPr>
              <a:t>Pemain NBA yang belum pernah mendapatkan penghargaan All-NBA Team dan diprediksi mendapatkan penghargaan tersebut adalah:</a:t>
            </a:r>
            <a:endParaRPr>
              <a:latin typeface="Helvetica Neue Light"/>
              <a:ea typeface="Helvetica Neue Light"/>
              <a:cs typeface="Helvetica Neue Light"/>
              <a:sym typeface="Helvetica Neue Light"/>
            </a:endParaRPr>
          </a:p>
        </p:txBody>
      </p:sp>
      <p:pic>
        <p:nvPicPr>
          <p:cNvPr id="261" name="Google Shape;261;p42"/>
          <p:cNvPicPr preferRelativeResize="0"/>
          <p:nvPr/>
        </p:nvPicPr>
        <p:blipFill>
          <a:blip r:embed="rId3">
            <a:alphaModFix/>
          </a:blip>
          <a:stretch>
            <a:fillRect/>
          </a:stretch>
        </p:blipFill>
        <p:spPr>
          <a:xfrm>
            <a:off x="5621277" y="1017725"/>
            <a:ext cx="2372250" cy="3647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696338" y="1859625"/>
            <a:ext cx="2041200" cy="93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Tujuan dan Manfaat</a:t>
            </a:r>
            <a:endParaRPr/>
          </a:p>
        </p:txBody>
      </p:sp>
      <p:sp>
        <p:nvSpPr>
          <p:cNvPr id="73" name="Google Shape;73;p16"/>
          <p:cNvSpPr txBox="1"/>
          <p:nvPr/>
        </p:nvSpPr>
        <p:spPr>
          <a:xfrm>
            <a:off x="4162838" y="590625"/>
            <a:ext cx="42849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Helvetica Neue"/>
                <a:ea typeface="Helvetica Neue"/>
                <a:cs typeface="Helvetica Neue"/>
                <a:sym typeface="Helvetica Neue"/>
              </a:rPr>
              <a:t>Tujuan</a:t>
            </a:r>
            <a:endParaRPr b="1" sz="1200">
              <a:solidFill>
                <a:schemeClr val="dk1"/>
              </a:solidFill>
              <a:latin typeface="Helvetica Neue"/>
              <a:ea typeface="Helvetica Neue"/>
              <a:cs typeface="Helvetica Neue"/>
              <a:sym typeface="Helvetica Neue"/>
            </a:endParaRPr>
          </a:p>
          <a:p>
            <a:pPr indent="0" lvl="0" marL="0" rtl="0" algn="just">
              <a:lnSpc>
                <a:spcPct val="115000"/>
              </a:lnSpc>
              <a:spcBef>
                <a:spcPts val="1200"/>
              </a:spcBef>
              <a:spcAft>
                <a:spcPts val="1200"/>
              </a:spcAft>
              <a:buNone/>
            </a:pPr>
            <a:r>
              <a:rPr lang="en" sz="1200">
                <a:solidFill>
                  <a:schemeClr val="dk1"/>
                </a:solidFill>
                <a:latin typeface="Helvetica Neue Light"/>
                <a:ea typeface="Helvetica Neue Light"/>
                <a:cs typeface="Helvetica Neue Light"/>
                <a:sym typeface="Helvetica Neue Light"/>
              </a:rPr>
              <a:t>Mengimplementasikan beberapa model </a:t>
            </a:r>
            <a:r>
              <a:rPr i="1" lang="en" sz="1200">
                <a:solidFill>
                  <a:schemeClr val="dk1"/>
                </a:solidFill>
                <a:latin typeface="Helvetica Neue Light"/>
                <a:ea typeface="Helvetica Neue Light"/>
                <a:cs typeface="Helvetica Neue Light"/>
                <a:sym typeface="Helvetica Neue Light"/>
              </a:rPr>
              <a:t>machine learning</a:t>
            </a:r>
            <a:r>
              <a:rPr lang="en" sz="1200">
                <a:solidFill>
                  <a:schemeClr val="dk1"/>
                </a:solidFill>
                <a:latin typeface="Helvetica Neue Light"/>
                <a:ea typeface="Helvetica Neue Light"/>
                <a:cs typeface="Helvetica Neue Light"/>
                <a:sym typeface="Helvetica Neue Light"/>
              </a:rPr>
              <a:t> untuk memprediksi pemain non-All-NBA pada musim 1991-1992 menggunakan data (training) musim 1990-1991.</a:t>
            </a:r>
            <a:endParaRPr sz="1200">
              <a:latin typeface="Helvetica Neue Light"/>
              <a:ea typeface="Helvetica Neue Light"/>
              <a:cs typeface="Helvetica Neue Light"/>
              <a:sym typeface="Helvetica Neue Light"/>
            </a:endParaRPr>
          </a:p>
        </p:txBody>
      </p:sp>
      <p:cxnSp>
        <p:nvCxnSpPr>
          <p:cNvPr id="74" name="Google Shape;74;p16"/>
          <p:cNvCxnSpPr>
            <a:stCxn id="72" idx="3"/>
            <a:endCxn id="73" idx="1"/>
          </p:cNvCxnSpPr>
          <p:nvPr/>
        </p:nvCxnSpPr>
        <p:spPr>
          <a:xfrm flipH="1" rot="10800000">
            <a:off x="2737538" y="1170975"/>
            <a:ext cx="1425300" cy="1157700"/>
          </a:xfrm>
          <a:prstGeom prst="curvedConnector3">
            <a:avLst>
              <a:gd fmla="val 50000" name="adj1"/>
            </a:avLst>
          </a:prstGeom>
          <a:noFill/>
          <a:ln cap="flat" cmpd="sng" w="28575">
            <a:solidFill>
              <a:schemeClr val="dk1"/>
            </a:solidFill>
            <a:prstDash val="solid"/>
            <a:round/>
            <a:headEnd len="med" w="med" type="none"/>
            <a:tailEnd len="med" w="med" type="stealth"/>
          </a:ln>
        </p:spPr>
      </p:cxnSp>
      <p:sp>
        <p:nvSpPr>
          <p:cNvPr id="75" name="Google Shape;75;p16"/>
          <p:cNvSpPr txBox="1"/>
          <p:nvPr/>
        </p:nvSpPr>
        <p:spPr>
          <a:xfrm>
            <a:off x="4162838" y="2151675"/>
            <a:ext cx="4284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Helvetica Neue"/>
                <a:ea typeface="Helvetica Neue"/>
                <a:cs typeface="Helvetica Neue"/>
                <a:sym typeface="Helvetica Neue"/>
              </a:rPr>
              <a:t>Manfaat</a:t>
            </a:r>
            <a:endParaRPr b="1"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just">
              <a:spcBef>
                <a:spcPts val="0"/>
              </a:spcBef>
              <a:spcAft>
                <a:spcPts val="0"/>
              </a:spcAft>
              <a:buNone/>
            </a:pPr>
            <a:r>
              <a:rPr lang="en" sz="1200">
                <a:latin typeface="Helvetica Neue Light"/>
                <a:ea typeface="Helvetica Neue Light"/>
                <a:cs typeface="Helvetica Neue Light"/>
                <a:sym typeface="Helvetica Neue Light"/>
              </a:rPr>
              <a:t>Jika model machine learning dapat memprediksi pemain All-NBA dari statistik pemain, maka ada suatu pola yang dapat menentukan kelayakan seorang pemain untuk mendapatkan nominasi All-NBA. Selain itu, ada sebuah penilaian objektif yang dapat digunakan untuk menyusun TimNas, Fantasy Team (game internet dimana peserta membuat tim virtual berdasarkan pemain pada olahraga profesional), atau mengklasifikasikan pemain pada suatu tim untuk keperluan pembuatan “lineup” (siapa yang akan main dan berapa lama) atau “trading” (menukar pemain dengan tim lain).</a:t>
            </a:r>
            <a:endParaRPr sz="1200">
              <a:latin typeface="Helvetica Neue Light"/>
              <a:ea typeface="Helvetica Neue Light"/>
              <a:cs typeface="Helvetica Neue Light"/>
              <a:sym typeface="Helvetica Neue Light"/>
            </a:endParaRPr>
          </a:p>
        </p:txBody>
      </p:sp>
      <p:cxnSp>
        <p:nvCxnSpPr>
          <p:cNvPr id="76" name="Google Shape;76;p16"/>
          <p:cNvCxnSpPr>
            <a:stCxn id="72" idx="3"/>
            <a:endCxn id="75" idx="1"/>
          </p:cNvCxnSpPr>
          <p:nvPr/>
        </p:nvCxnSpPr>
        <p:spPr>
          <a:xfrm>
            <a:off x="2737538" y="2328675"/>
            <a:ext cx="1425300" cy="1023600"/>
          </a:xfrm>
          <a:prstGeom prst="curvedConnector3">
            <a:avLst>
              <a:gd fmla="val 50000" name="adj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483875" y="1157350"/>
            <a:ext cx="340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Penjelasan Dataset</a:t>
            </a:r>
            <a:endParaRPr b="1">
              <a:latin typeface="Helvetica Neue"/>
              <a:ea typeface="Helvetica Neue"/>
              <a:cs typeface="Helvetica Neue"/>
              <a:sym typeface="Helvetica Neue"/>
            </a:endParaRPr>
          </a:p>
        </p:txBody>
      </p:sp>
      <p:sp>
        <p:nvSpPr>
          <p:cNvPr id="82" name="Google Shape;82;p17"/>
          <p:cNvSpPr txBox="1"/>
          <p:nvPr>
            <p:ph idx="1" type="body"/>
          </p:nvPr>
        </p:nvSpPr>
        <p:spPr>
          <a:xfrm>
            <a:off x="4843300" y="1157650"/>
            <a:ext cx="3504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 sz="1200">
                <a:solidFill>
                  <a:schemeClr val="dk1"/>
                </a:solidFill>
                <a:latin typeface="Helvetica Neue"/>
                <a:ea typeface="Helvetica Neue"/>
                <a:cs typeface="Helvetica Neue"/>
                <a:sym typeface="Helvetica Neue"/>
              </a:rPr>
              <a:t>Train </a:t>
            </a:r>
            <a:r>
              <a:rPr lang="en" sz="1200">
                <a:solidFill>
                  <a:schemeClr val="dk1"/>
                </a:solidFill>
                <a:latin typeface="Helvetica Neue Light"/>
                <a:ea typeface="Helvetica Neue Light"/>
                <a:cs typeface="Helvetica Neue Light"/>
                <a:sym typeface="Helvetica Neue Light"/>
              </a:rPr>
              <a:t>	→ </a:t>
            </a:r>
            <a:r>
              <a:rPr lang="en" sz="1200">
                <a:solidFill>
                  <a:schemeClr val="dk1"/>
                </a:solidFill>
                <a:latin typeface="Helvetica Neue Light"/>
                <a:ea typeface="Helvetica Neue Light"/>
                <a:cs typeface="Helvetica Neue Light"/>
                <a:sym typeface="Helvetica Neue Light"/>
              </a:rPr>
              <a:t>1990-91 NBA Player Stats: Per Game </a:t>
            </a:r>
            <a:r>
              <a:rPr b="1" lang="en" sz="1200">
                <a:solidFill>
                  <a:schemeClr val="dk1"/>
                </a:solidFill>
                <a:latin typeface="Helvetica Neue"/>
                <a:ea typeface="Helvetica Neue"/>
                <a:cs typeface="Helvetica Neue"/>
                <a:sym typeface="Helvetica Neue"/>
              </a:rPr>
              <a:t>Test</a:t>
            </a:r>
            <a:r>
              <a:rPr lang="en" sz="1200">
                <a:solidFill>
                  <a:schemeClr val="dk1"/>
                </a:solidFill>
                <a:latin typeface="Helvetica Neue Light"/>
                <a:ea typeface="Helvetica Neue Light"/>
                <a:cs typeface="Helvetica Neue Light"/>
                <a:sym typeface="Helvetica Neue Light"/>
              </a:rPr>
              <a:t> 	→ 1991-92 NBA Player Stats: Per Game</a:t>
            </a:r>
            <a:endParaRPr sz="1100">
              <a:solidFill>
                <a:schemeClr val="dk1"/>
              </a:solidFill>
              <a:latin typeface="Helvetica Neue Light"/>
              <a:ea typeface="Helvetica Neue Light"/>
              <a:cs typeface="Helvetica Neue Light"/>
              <a:sym typeface="Helvetica Neue Light"/>
            </a:endParaRPr>
          </a:p>
        </p:txBody>
      </p:sp>
      <p:sp>
        <p:nvSpPr>
          <p:cNvPr id="83" name="Google Shape;83;p17"/>
          <p:cNvSpPr txBox="1"/>
          <p:nvPr/>
        </p:nvSpPr>
        <p:spPr>
          <a:xfrm>
            <a:off x="1933500" y="2502950"/>
            <a:ext cx="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84" name="Google Shape;84;p17"/>
          <p:cNvGrpSpPr/>
          <p:nvPr/>
        </p:nvGrpSpPr>
        <p:grpSpPr>
          <a:xfrm>
            <a:off x="4780600" y="2064625"/>
            <a:ext cx="3567300" cy="2711700"/>
            <a:chOff x="2542300" y="1680188"/>
            <a:chExt cx="3567300" cy="2711700"/>
          </a:xfrm>
        </p:grpSpPr>
        <p:sp>
          <p:nvSpPr>
            <p:cNvPr id="85" name="Google Shape;85;p17"/>
            <p:cNvSpPr txBox="1"/>
            <p:nvPr/>
          </p:nvSpPr>
          <p:spPr>
            <a:xfrm>
              <a:off x="2542300" y="1680188"/>
              <a:ext cx="1826100" cy="27117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018"/>
                <a:buFont typeface="Arial"/>
                <a:buNone/>
              </a:pPr>
              <a:r>
                <a:rPr b="1" lang="en" sz="1200">
                  <a:solidFill>
                    <a:schemeClr val="dk1"/>
                  </a:solidFill>
                  <a:latin typeface="Helvetica Neue"/>
                  <a:ea typeface="Helvetica Neue"/>
                  <a:cs typeface="Helvetica Neue"/>
                  <a:sym typeface="Helvetica Neue"/>
                </a:rPr>
                <a:t>Pos </a:t>
              </a:r>
              <a:r>
                <a:rPr lang="en" sz="1200">
                  <a:solidFill>
                    <a:schemeClr val="dk1"/>
                  </a:solidFill>
                  <a:latin typeface="Helvetica Neue Light"/>
                  <a:ea typeface="Helvetica Neue Light"/>
                  <a:cs typeface="Helvetica Neue Light"/>
                  <a:sym typeface="Helvetica Neue Light"/>
                </a:rPr>
                <a:t>		= string</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MP </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FG </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FGA 	</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FG%</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3P</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3PA </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3P%</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2P</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2PA </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2P%</a:t>
              </a:r>
              <a:r>
                <a:rPr lang="en" sz="1200">
                  <a:solidFill>
                    <a:schemeClr val="dk1"/>
                  </a:solidFill>
                  <a:latin typeface="Helvetica Neue Light"/>
                  <a:ea typeface="Helvetica Neue Light"/>
                  <a:cs typeface="Helvetica Neue Light"/>
                  <a:sym typeface="Helvetica Neue Light"/>
                </a:rPr>
                <a:t> 		= float</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eFG%</a:t>
              </a:r>
              <a:r>
                <a:rPr lang="en" sz="1200">
                  <a:solidFill>
                    <a:schemeClr val="dk1"/>
                  </a:solidFill>
                  <a:latin typeface="Helvetica Neue Light"/>
                  <a:ea typeface="Helvetica Neue Light"/>
                  <a:cs typeface="Helvetica Neue Light"/>
                  <a:sym typeface="Helvetica Neue Light"/>
                </a:rPr>
                <a:t> 	= float</a:t>
              </a:r>
              <a:endParaRPr sz="12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Clr>
                  <a:schemeClr val="dk1"/>
                </a:buClr>
                <a:buSzPts val="1018"/>
                <a:buFont typeface="Arial"/>
                <a:buNone/>
              </a:pPr>
              <a:r>
                <a:rPr b="1" lang="en" sz="1200">
                  <a:solidFill>
                    <a:schemeClr val="dk1"/>
                  </a:solidFill>
                  <a:latin typeface="Helvetica Neue"/>
                  <a:ea typeface="Helvetica Neue"/>
                  <a:cs typeface="Helvetica Neue"/>
                  <a:sym typeface="Helvetica Neue"/>
                </a:rPr>
                <a:t>FT </a:t>
              </a:r>
              <a:r>
                <a:rPr lang="en" sz="1200">
                  <a:solidFill>
                    <a:schemeClr val="dk1"/>
                  </a:solidFill>
                  <a:latin typeface="Helvetica Neue Light"/>
                  <a:ea typeface="Helvetica Neue Light"/>
                  <a:cs typeface="Helvetica Neue Light"/>
                  <a:sym typeface="Helvetica Neue Light"/>
                </a:rPr>
                <a:t>		= float</a:t>
              </a:r>
              <a:endParaRPr sz="1200">
                <a:solidFill>
                  <a:schemeClr val="dk1"/>
                </a:solidFill>
                <a:latin typeface="Helvetica Neue Light"/>
                <a:ea typeface="Helvetica Neue Light"/>
                <a:cs typeface="Helvetica Neue Light"/>
                <a:sym typeface="Helvetica Neue Light"/>
              </a:endParaRPr>
            </a:p>
          </p:txBody>
        </p:sp>
        <p:sp>
          <p:nvSpPr>
            <p:cNvPr id="86" name="Google Shape;86;p17"/>
            <p:cNvSpPr txBox="1"/>
            <p:nvPr/>
          </p:nvSpPr>
          <p:spPr>
            <a:xfrm>
              <a:off x="4368400" y="1680188"/>
              <a:ext cx="1741200" cy="27117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1200"/>
                </a:spcAft>
                <a:buClr>
                  <a:schemeClr val="dk1"/>
                </a:buClr>
                <a:buSzPts val="935"/>
                <a:buFont typeface="Arial"/>
                <a:buNone/>
              </a:pPr>
              <a:r>
                <a:rPr b="1" lang="en" sz="1230">
                  <a:solidFill>
                    <a:schemeClr val="dk1"/>
                  </a:solidFill>
                  <a:latin typeface="Helvetica Neue"/>
                  <a:ea typeface="Helvetica Neue"/>
                  <a:cs typeface="Helvetica Neue"/>
                  <a:sym typeface="Helvetica Neue"/>
                </a:rPr>
                <a:t>FTA</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FT%</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ORB</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DRB</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TRB </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AST</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STL </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BLK </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TOV</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PF</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PTS </a:t>
              </a:r>
              <a:r>
                <a:rPr lang="en" sz="1230">
                  <a:solidFill>
                    <a:schemeClr val="dk1"/>
                  </a:solidFill>
                  <a:latin typeface="Helvetica Neue Light"/>
                  <a:ea typeface="Helvetica Neue Light"/>
                  <a:cs typeface="Helvetica Neue Light"/>
                  <a:sym typeface="Helvetica Neue Light"/>
                </a:rPr>
                <a:t>		= float</a:t>
              </a:r>
              <a:br>
                <a:rPr lang="en" sz="1230">
                  <a:solidFill>
                    <a:schemeClr val="dk1"/>
                  </a:solidFill>
                  <a:latin typeface="Helvetica Neue Light"/>
                  <a:ea typeface="Helvetica Neue Light"/>
                  <a:cs typeface="Helvetica Neue Light"/>
                  <a:sym typeface="Helvetica Neue Light"/>
                </a:rPr>
              </a:br>
              <a:r>
                <a:rPr b="1" lang="en" sz="1230">
                  <a:solidFill>
                    <a:schemeClr val="dk1"/>
                  </a:solidFill>
                  <a:latin typeface="Helvetica Neue"/>
                  <a:ea typeface="Helvetica Neue"/>
                  <a:cs typeface="Helvetica Neue"/>
                  <a:sym typeface="Helvetica Neue"/>
                </a:rPr>
                <a:t>isAllNBA</a:t>
              </a:r>
              <a:r>
                <a:rPr lang="en" sz="1230">
                  <a:solidFill>
                    <a:schemeClr val="dk1"/>
                  </a:solidFill>
                  <a:latin typeface="Helvetica Neue Light"/>
                  <a:ea typeface="Helvetica Neue Light"/>
                  <a:cs typeface="Helvetica Neue Light"/>
                  <a:sym typeface="Helvetica Neue Light"/>
                </a:rPr>
                <a:t> 	= integer</a:t>
              </a:r>
              <a:endParaRPr sz="889">
                <a:solidFill>
                  <a:schemeClr val="dk1"/>
                </a:solidFill>
                <a:latin typeface="Helvetica Neue Light"/>
                <a:ea typeface="Helvetica Neue Light"/>
                <a:cs typeface="Helvetica Neue Light"/>
                <a:sym typeface="Helvetica Neue Light"/>
              </a:endParaRPr>
            </a:p>
          </p:txBody>
        </p:sp>
      </p:grpSp>
      <p:cxnSp>
        <p:nvCxnSpPr>
          <p:cNvPr id="87" name="Google Shape;87;p17"/>
          <p:cNvCxnSpPr>
            <a:stCxn id="81" idx="3"/>
            <a:endCxn id="82" idx="1"/>
          </p:cNvCxnSpPr>
          <p:nvPr/>
        </p:nvCxnSpPr>
        <p:spPr>
          <a:xfrm>
            <a:off x="3892775" y="1443700"/>
            <a:ext cx="950400" cy="600"/>
          </a:xfrm>
          <a:prstGeom prst="curvedConnector3">
            <a:avLst>
              <a:gd fmla="val 50007" name="adj1"/>
            </a:avLst>
          </a:prstGeom>
          <a:noFill/>
          <a:ln cap="flat" cmpd="sng" w="28575">
            <a:solidFill>
              <a:schemeClr val="dk1"/>
            </a:solidFill>
            <a:prstDash val="solid"/>
            <a:round/>
            <a:headEnd len="med" w="med" type="none"/>
            <a:tailEnd len="med" w="med" type="stealth"/>
          </a:ln>
        </p:spPr>
      </p:cxnSp>
      <p:cxnSp>
        <p:nvCxnSpPr>
          <p:cNvPr id="88" name="Google Shape;88;p17"/>
          <p:cNvCxnSpPr>
            <a:stCxn id="81" idx="2"/>
            <a:endCxn id="85" idx="1"/>
          </p:cNvCxnSpPr>
          <p:nvPr/>
        </p:nvCxnSpPr>
        <p:spPr>
          <a:xfrm flipH="1" rot="-5400000">
            <a:off x="2639225" y="1279150"/>
            <a:ext cx="1690500" cy="2592300"/>
          </a:xfrm>
          <a:prstGeom prst="curvedConnector2">
            <a:avLst/>
          </a:prstGeom>
          <a:noFill/>
          <a:ln cap="flat" cmpd="sng" w="28575">
            <a:solidFill>
              <a:schemeClr val="dk1"/>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490050" y="445025"/>
            <a:ext cx="815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Penjelasan Atribut</a:t>
            </a:r>
            <a:endParaRPr b="1">
              <a:latin typeface="Helvetica Neue"/>
              <a:ea typeface="Helvetica Neue"/>
              <a:cs typeface="Helvetica Neue"/>
              <a:sym typeface="Helvetica Neue"/>
            </a:endParaRPr>
          </a:p>
        </p:txBody>
      </p:sp>
      <p:sp>
        <p:nvSpPr>
          <p:cNvPr id="94" name="Google Shape;94;p18"/>
          <p:cNvSpPr txBox="1"/>
          <p:nvPr>
            <p:ph idx="1" type="body"/>
          </p:nvPr>
        </p:nvSpPr>
        <p:spPr>
          <a:xfrm>
            <a:off x="490050" y="1017725"/>
            <a:ext cx="3903600" cy="160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200">
                <a:solidFill>
                  <a:schemeClr val="dk1"/>
                </a:solidFill>
                <a:latin typeface="Helvetica Neue"/>
                <a:ea typeface="Helvetica Neue"/>
                <a:cs typeface="Helvetica Neue"/>
                <a:sym typeface="Helvetica Neue"/>
              </a:rPr>
              <a:t>PTS </a:t>
            </a:r>
            <a:r>
              <a:rPr lang="en" sz="1200">
                <a:solidFill>
                  <a:schemeClr val="dk1"/>
                </a:solidFill>
                <a:latin typeface="Helvetica Neue Light"/>
                <a:ea typeface="Helvetica Neue Light"/>
                <a:cs typeface="Helvetica Neue Light"/>
                <a:sym typeface="Helvetica Neue Light"/>
              </a:rPr>
              <a:t>		= poin yang diperoleh pemain</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2P</a:t>
            </a:r>
            <a:r>
              <a:rPr lang="en" sz="1200">
                <a:solidFill>
                  <a:schemeClr val="dk1"/>
                </a:solidFill>
                <a:latin typeface="Helvetica Neue Light"/>
                <a:ea typeface="Helvetica Neue Light"/>
                <a:cs typeface="Helvetica Neue Light"/>
                <a:sym typeface="Helvetica Neue Light"/>
              </a:rPr>
              <a:t> 		= gol 2 poin</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2PA</a:t>
            </a:r>
            <a:r>
              <a:rPr lang="en" sz="1200">
                <a:solidFill>
                  <a:schemeClr val="dk1"/>
                </a:solidFill>
                <a:latin typeface="Helvetica Neue Light"/>
                <a:ea typeface="Helvetica Neue Light"/>
                <a:cs typeface="Helvetica Neue Light"/>
                <a:sym typeface="Helvetica Neue Light"/>
              </a:rPr>
              <a:t> 		= gol 2 poin yang dicoba</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2P%</a:t>
            </a:r>
            <a:r>
              <a:rPr lang="en" sz="1200">
                <a:solidFill>
                  <a:schemeClr val="dk1"/>
                </a:solidFill>
                <a:latin typeface="Helvetica Neue Light"/>
                <a:ea typeface="Helvetica Neue Light"/>
                <a:cs typeface="Helvetica Neue Light"/>
                <a:sym typeface="Helvetica Neue Light"/>
              </a:rPr>
              <a:t> 		= 2P / 2PA</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FG </a:t>
            </a:r>
            <a:r>
              <a:rPr lang="en" sz="1200">
                <a:solidFill>
                  <a:schemeClr val="dk1"/>
                </a:solidFill>
                <a:latin typeface="Helvetica Neue Light"/>
                <a:ea typeface="Helvetica Neue Light"/>
                <a:cs typeface="Helvetica Neue Light"/>
                <a:sym typeface="Helvetica Neue Light"/>
              </a:rPr>
              <a:t>		= gol (2 poin dan 3 poin)</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FGA</a:t>
            </a:r>
            <a:r>
              <a:rPr lang="en" sz="1200">
                <a:solidFill>
                  <a:schemeClr val="dk1"/>
                </a:solidFill>
                <a:latin typeface="Helvetica Neue Light"/>
                <a:ea typeface="Helvetica Neue Light"/>
                <a:cs typeface="Helvetica Neue Light"/>
                <a:sym typeface="Helvetica Neue Light"/>
              </a:rPr>
              <a:t> 		= gol yang dicoba</a:t>
            </a:r>
            <a:br>
              <a:rPr lang="en" sz="1200">
                <a:solidFill>
                  <a:schemeClr val="dk1"/>
                </a:solidFill>
                <a:latin typeface="Helvetica Neue Light"/>
                <a:ea typeface="Helvetica Neue Light"/>
                <a:cs typeface="Helvetica Neue Light"/>
                <a:sym typeface="Helvetica Neue Light"/>
              </a:rPr>
            </a:br>
            <a:r>
              <a:rPr b="1" lang="en" sz="1200">
                <a:solidFill>
                  <a:schemeClr val="dk1"/>
                </a:solidFill>
                <a:latin typeface="Helvetica Neue"/>
                <a:ea typeface="Helvetica Neue"/>
                <a:cs typeface="Helvetica Neue"/>
                <a:sym typeface="Helvetica Neue"/>
              </a:rPr>
              <a:t>FG%</a:t>
            </a:r>
            <a:r>
              <a:rPr lang="en" sz="1200">
                <a:solidFill>
                  <a:schemeClr val="dk1"/>
                </a:solidFill>
                <a:latin typeface="Helvetica Neue Light"/>
                <a:ea typeface="Helvetica Neue Light"/>
                <a:cs typeface="Helvetica Neue Light"/>
                <a:sym typeface="Helvetica Neue Light"/>
              </a:rPr>
              <a:t> 		= FG / FGA</a:t>
            </a:r>
            <a:endParaRPr sz="1200">
              <a:solidFill>
                <a:schemeClr val="dk1"/>
              </a:solidFill>
              <a:latin typeface="Helvetica Neue Light"/>
              <a:ea typeface="Helvetica Neue Light"/>
              <a:cs typeface="Helvetica Neue Light"/>
              <a:sym typeface="Helvetica Neue Light"/>
            </a:endParaRPr>
          </a:p>
        </p:txBody>
      </p:sp>
      <p:pic>
        <p:nvPicPr>
          <p:cNvPr id="95" name="Google Shape;95;p18"/>
          <p:cNvPicPr preferRelativeResize="0"/>
          <p:nvPr/>
        </p:nvPicPr>
        <p:blipFill>
          <a:blip r:embed="rId3">
            <a:alphaModFix/>
          </a:blip>
          <a:stretch>
            <a:fillRect/>
          </a:stretch>
        </p:blipFill>
        <p:spPr>
          <a:xfrm>
            <a:off x="4763625" y="2667988"/>
            <a:ext cx="3877056" cy="2179141"/>
          </a:xfrm>
          <a:prstGeom prst="rect">
            <a:avLst/>
          </a:prstGeom>
          <a:noFill/>
          <a:ln>
            <a:noFill/>
          </a:ln>
        </p:spPr>
      </p:pic>
      <p:sp>
        <p:nvSpPr>
          <p:cNvPr id="96" name="Google Shape;96;p18"/>
          <p:cNvSpPr txBox="1"/>
          <p:nvPr>
            <p:ph idx="1" type="body"/>
          </p:nvPr>
        </p:nvSpPr>
        <p:spPr>
          <a:xfrm>
            <a:off x="4763700" y="1017725"/>
            <a:ext cx="3876900" cy="134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300">
                <a:solidFill>
                  <a:schemeClr val="dk1"/>
                </a:solidFill>
                <a:latin typeface="Helvetica Neue"/>
                <a:ea typeface="Helvetica Neue"/>
                <a:cs typeface="Helvetica Neue"/>
                <a:sym typeface="Helvetica Neue"/>
              </a:rPr>
              <a:t>3P </a:t>
            </a:r>
            <a:r>
              <a:rPr lang="en" sz="1300">
                <a:solidFill>
                  <a:schemeClr val="dk1"/>
                </a:solidFill>
                <a:latin typeface="Helvetica Neue Light"/>
                <a:ea typeface="Helvetica Neue Light"/>
                <a:cs typeface="Helvetica Neue Light"/>
                <a:sym typeface="Helvetica Neue Light"/>
              </a:rPr>
              <a:t>		= gol 3 poin</a:t>
            </a:r>
            <a:br>
              <a:rPr lang="en" sz="1300">
                <a:solidFill>
                  <a:schemeClr val="dk1"/>
                </a:solidFill>
                <a:latin typeface="Helvetica Neue Light"/>
                <a:ea typeface="Helvetica Neue Light"/>
                <a:cs typeface="Helvetica Neue Light"/>
                <a:sym typeface="Helvetica Neue Light"/>
              </a:rPr>
            </a:br>
            <a:r>
              <a:rPr b="1" lang="en" sz="1300">
                <a:solidFill>
                  <a:schemeClr val="dk1"/>
                </a:solidFill>
                <a:latin typeface="Helvetica Neue"/>
                <a:ea typeface="Helvetica Neue"/>
                <a:cs typeface="Helvetica Neue"/>
                <a:sym typeface="Helvetica Neue"/>
              </a:rPr>
              <a:t>3PA </a:t>
            </a:r>
            <a:r>
              <a:rPr lang="en" sz="1300">
                <a:solidFill>
                  <a:schemeClr val="dk1"/>
                </a:solidFill>
                <a:latin typeface="Helvetica Neue Light"/>
                <a:ea typeface="Helvetica Neue Light"/>
                <a:cs typeface="Helvetica Neue Light"/>
                <a:sym typeface="Helvetica Neue Light"/>
              </a:rPr>
              <a:t>		= gol 3 poin yang dicoba</a:t>
            </a:r>
            <a:br>
              <a:rPr lang="en" sz="1300">
                <a:solidFill>
                  <a:schemeClr val="dk1"/>
                </a:solidFill>
                <a:latin typeface="Helvetica Neue Light"/>
                <a:ea typeface="Helvetica Neue Light"/>
                <a:cs typeface="Helvetica Neue Light"/>
                <a:sym typeface="Helvetica Neue Light"/>
              </a:rPr>
            </a:br>
            <a:r>
              <a:rPr b="1" lang="en" sz="1300">
                <a:solidFill>
                  <a:schemeClr val="dk1"/>
                </a:solidFill>
                <a:latin typeface="Helvetica Neue"/>
                <a:ea typeface="Helvetica Neue"/>
                <a:cs typeface="Helvetica Neue"/>
                <a:sym typeface="Helvetica Neue"/>
              </a:rPr>
              <a:t>3P%</a:t>
            </a:r>
            <a:r>
              <a:rPr lang="en" sz="1300">
                <a:solidFill>
                  <a:schemeClr val="dk1"/>
                </a:solidFill>
                <a:latin typeface="Helvetica Neue Light"/>
                <a:ea typeface="Helvetica Neue Light"/>
                <a:cs typeface="Helvetica Neue Light"/>
                <a:sym typeface="Helvetica Neue Light"/>
              </a:rPr>
              <a:t> 		= 3P / 3PA</a:t>
            </a:r>
            <a:br>
              <a:rPr lang="en" sz="1300">
                <a:solidFill>
                  <a:schemeClr val="dk1"/>
                </a:solidFill>
                <a:latin typeface="Helvetica Neue Light"/>
                <a:ea typeface="Helvetica Neue Light"/>
                <a:cs typeface="Helvetica Neue Light"/>
                <a:sym typeface="Helvetica Neue Light"/>
              </a:rPr>
            </a:br>
            <a:r>
              <a:rPr b="1" lang="en" sz="1300">
                <a:solidFill>
                  <a:schemeClr val="dk1"/>
                </a:solidFill>
                <a:latin typeface="Helvetica Neue"/>
                <a:ea typeface="Helvetica Neue"/>
                <a:cs typeface="Helvetica Neue"/>
                <a:sym typeface="Helvetica Neue"/>
              </a:rPr>
              <a:t>eFG%</a:t>
            </a:r>
            <a:r>
              <a:rPr lang="en" sz="1300">
                <a:solidFill>
                  <a:schemeClr val="dk1"/>
                </a:solidFill>
                <a:latin typeface="Helvetica Neue Light"/>
                <a:ea typeface="Helvetica Neue Light"/>
                <a:cs typeface="Helvetica Neue Light"/>
                <a:sym typeface="Helvetica Neue Light"/>
              </a:rPr>
              <a:t> 	= (FG + 0.5 * 3P) / FGA</a:t>
            </a:r>
            <a:br>
              <a:rPr lang="en" sz="1300">
                <a:solidFill>
                  <a:schemeClr val="dk1"/>
                </a:solidFill>
                <a:latin typeface="Helvetica Neue Light"/>
                <a:ea typeface="Helvetica Neue Light"/>
                <a:cs typeface="Helvetica Neue Light"/>
                <a:sym typeface="Helvetica Neue Light"/>
              </a:rPr>
            </a:br>
            <a:r>
              <a:rPr b="1" lang="en" sz="1300">
                <a:solidFill>
                  <a:schemeClr val="dk1"/>
                </a:solidFill>
                <a:latin typeface="Helvetica Neue"/>
                <a:ea typeface="Helvetica Neue"/>
                <a:cs typeface="Helvetica Neue"/>
                <a:sym typeface="Helvetica Neue"/>
              </a:rPr>
              <a:t>MP</a:t>
            </a:r>
            <a:r>
              <a:rPr lang="en" sz="1300">
                <a:solidFill>
                  <a:schemeClr val="dk1"/>
                </a:solidFill>
                <a:latin typeface="Helvetica Neue Light"/>
                <a:ea typeface="Helvetica Neue Light"/>
                <a:cs typeface="Helvetica Neue Light"/>
                <a:sym typeface="Helvetica Neue Light"/>
              </a:rPr>
              <a:t> 		= menit yang dimainkan</a:t>
            </a:r>
            <a:endParaRPr sz="1300">
              <a:solidFill>
                <a:schemeClr val="dk1"/>
              </a:solidFill>
              <a:latin typeface="Helvetica Neue Light"/>
              <a:ea typeface="Helvetica Neue Light"/>
              <a:cs typeface="Helvetica Neue Light"/>
              <a:sym typeface="Helvetica Neue Light"/>
            </a:endParaRPr>
          </a:p>
        </p:txBody>
      </p:sp>
      <p:pic>
        <p:nvPicPr>
          <p:cNvPr id="97" name="Google Shape;97;p18"/>
          <p:cNvPicPr preferRelativeResize="0"/>
          <p:nvPr/>
        </p:nvPicPr>
        <p:blipFill>
          <a:blip r:embed="rId4">
            <a:alphaModFix/>
          </a:blip>
          <a:stretch>
            <a:fillRect/>
          </a:stretch>
        </p:blipFill>
        <p:spPr>
          <a:xfrm>
            <a:off x="504938" y="2668050"/>
            <a:ext cx="3873822" cy="217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40400" y="1057638"/>
            <a:ext cx="383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Helvetica Neue"/>
                <a:ea typeface="Helvetica Neue"/>
                <a:cs typeface="Helvetica Neue"/>
                <a:sym typeface="Helvetica Neue"/>
              </a:rPr>
              <a:t>Penjelasan Atribut</a:t>
            </a:r>
            <a:endParaRPr b="1">
              <a:latin typeface="Helvetica Neue"/>
              <a:ea typeface="Helvetica Neue"/>
              <a:cs typeface="Helvetica Neue"/>
              <a:sym typeface="Helvetica Neue"/>
            </a:endParaRPr>
          </a:p>
        </p:txBody>
      </p:sp>
      <p:sp>
        <p:nvSpPr>
          <p:cNvPr id="103" name="Google Shape;103;p19"/>
          <p:cNvSpPr txBox="1"/>
          <p:nvPr>
            <p:ph idx="1" type="body"/>
          </p:nvPr>
        </p:nvSpPr>
        <p:spPr>
          <a:xfrm>
            <a:off x="340400" y="1785463"/>
            <a:ext cx="4394100" cy="2300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700">
                <a:solidFill>
                  <a:schemeClr val="dk1"/>
                </a:solidFill>
                <a:latin typeface="Helvetica Neue"/>
                <a:ea typeface="Helvetica Neue"/>
                <a:cs typeface="Helvetica Neue"/>
                <a:sym typeface="Helvetica Neue"/>
              </a:rPr>
              <a:t>PF</a:t>
            </a:r>
            <a:r>
              <a:rPr lang="en" sz="1700">
                <a:solidFill>
                  <a:schemeClr val="dk1"/>
                </a:solidFill>
                <a:latin typeface="Helvetica Neue Light"/>
                <a:ea typeface="Helvetica Neue Light"/>
                <a:cs typeface="Helvetica Neue Light"/>
                <a:sym typeface="Helvetica Neue Light"/>
              </a:rPr>
              <a:t> 		= pelanggaran (foul) </a:t>
            </a:r>
            <a:endParaRPr sz="17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 sz="1100">
                <a:solidFill>
                  <a:schemeClr val="dk1"/>
                </a:solidFill>
                <a:latin typeface="Helvetica Neue Light"/>
                <a:ea typeface="Helvetica Neue Light"/>
                <a:cs typeface="Helvetica Neue Light"/>
                <a:sym typeface="Helvetica Neue Light"/>
              </a:rPr>
              <a:t>Kesalahan yang dilakukan seorang pemain seperti membuat kontak secara ilegal, bisa memberikan free throw ke pemain lawan.</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b="1" lang="en" sz="1700">
                <a:solidFill>
                  <a:schemeClr val="dk1"/>
                </a:solidFill>
                <a:latin typeface="Helvetica Neue"/>
                <a:ea typeface="Helvetica Neue"/>
                <a:cs typeface="Helvetica Neue"/>
                <a:sym typeface="Helvetica Neue"/>
              </a:rPr>
              <a:t>FT </a:t>
            </a:r>
            <a:r>
              <a:rPr lang="en" sz="1700">
                <a:solidFill>
                  <a:schemeClr val="dk1"/>
                </a:solidFill>
                <a:latin typeface="Helvetica Neue Light"/>
                <a:ea typeface="Helvetica Neue Light"/>
                <a:cs typeface="Helvetica Neue Light"/>
                <a:sym typeface="Helvetica Neue Light"/>
              </a:rPr>
              <a:t>		= </a:t>
            </a:r>
            <a:r>
              <a:rPr lang="en" sz="1100">
                <a:solidFill>
                  <a:schemeClr val="dk1"/>
                </a:solidFill>
                <a:highlight>
                  <a:srgbClr val="FFFFFF"/>
                </a:highlight>
                <a:latin typeface="Helvetica Neue Light"/>
                <a:ea typeface="Helvetica Neue Light"/>
                <a:cs typeface="Helvetica Neue Light"/>
                <a:sym typeface="Helvetica Neue Light"/>
              </a:rPr>
              <a:t>free throw yang masuk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b="1" lang="en" sz="1700">
                <a:solidFill>
                  <a:schemeClr val="dk1"/>
                </a:solidFill>
                <a:latin typeface="Helvetica Neue"/>
                <a:ea typeface="Helvetica Neue"/>
                <a:cs typeface="Helvetica Neue"/>
                <a:sym typeface="Helvetica Neue"/>
              </a:rPr>
              <a:t>FTA 	</a:t>
            </a:r>
            <a:r>
              <a:rPr lang="en" sz="1700">
                <a:solidFill>
                  <a:schemeClr val="dk1"/>
                </a:solidFill>
                <a:latin typeface="Helvetica Neue Light"/>
                <a:ea typeface="Helvetica Neue Light"/>
                <a:cs typeface="Helvetica Neue Light"/>
                <a:sym typeface="Helvetica Neue Light"/>
              </a:rPr>
              <a:t>	= </a:t>
            </a:r>
            <a:r>
              <a:rPr lang="en" sz="1100">
                <a:solidFill>
                  <a:schemeClr val="dk1"/>
                </a:solidFill>
                <a:highlight>
                  <a:srgbClr val="FFFFFF"/>
                </a:highlight>
                <a:latin typeface="Helvetica Neue Light"/>
                <a:ea typeface="Helvetica Neue Light"/>
                <a:cs typeface="Helvetica Neue Light"/>
                <a:sym typeface="Helvetica Neue Light"/>
              </a:rPr>
              <a:t>free throw yang dicoba</a:t>
            </a:r>
            <a:endParaRPr sz="1100">
              <a:solidFill>
                <a:schemeClr val="dk1"/>
              </a:solidFill>
              <a:highlight>
                <a:srgbClr val="FFFFFF"/>
              </a:highlight>
              <a:latin typeface="Helvetica Neue Light"/>
              <a:ea typeface="Helvetica Neue Light"/>
              <a:cs typeface="Helvetica Neue Light"/>
              <a:sym typeface="Helvetica Neue Light"/>
            </a:endParaRPr>
          </a:p>
          <a:p>
            <a:pPr indent="0" lvl="0" marL="0" rtl="0" algn="l">
              <a:spcBef>
                <a:spcPts val="1200"/>
              </a:spcBef>
              <a:spcAft>
                <a:spcPts val="1200"/>
              </a:spcAft>
              <a:buNone/>
            </a:pPr>
            <a:r>
              <a:rPr b="1" lang="en" sz="1700">
                <a:solidFill>
                  <a:schemeClr val="dk1"/>
                </a:solidFill>
                <a:latin typeface="Helvetica Neue"/>
                <a:ea typeface="Helvetica Neue"/>
                <a:cs typeface="Helvetica Neue"/>
                <a:sym typeface="Helvetica Neue"/>
              </a:rPr>
              <a:t>FT% </a:t>
            </a:r>
            <a:r>
              <a:rPr lang="en" sz="1700">
                <a:solidFill>
                  <a:schemeClr val="dk1"/>
                </a:solidFill>
                <a:latin typeface="Helvetica Neue Light"/>
                <a:ea typeface="Helvetica Neue Light"/>
                <a:cs typeface="Helvetica Neue Light"/>
                <a:sym typeface="Helvetica Neue Light"/>
              </a:rPr>
              <a:t>	= </a:t>
            </a:r>
            <a:r>
              <a:rPr lang="en" sz="1700">
                <a:solidFill>
                  <a:schemeClr val="dk1"/>
                </a:solidFill>
                <a:latin typeface="Helvetica Neue Light"/>
                <a:ea typeface="Helvetica Neue Light"/>
                <a:cs typeface="Helvetica Neue Light"/>
                <a:sym typeface="Helvetica Neue Light"/>
              </a:rPr>
              <a:t>FT / FTA</a:t>
            </a:r>
            <a:endParaRPr sz="1700">
              <a:solidFill>
                <a:schemeClr val="dk1"/>
              </a:solidFill>
              <a:latin typeface="Helvetica Neue Light"/>
              <a:ea typeface="Helvetica Neue Light"/>
              <a:cs typeface="Helvetica Neue Light"/>
              <a:sym typeface="Helvetica Neue Light"/>
            </a:endParaRPr>
          </a:p>
        </p:txBody>
      </p:sp>
      <p:pic>
        <p:nvPicPr>
          <p:cNvPr id="104" name="Google Shape;104;p19"/>
          <p:cNvPicPr preferRelativeResize="0"/>
          <p:nvPr/>
        </p:nvPicPr>
        <p:blipFill>
          <a:blip r:embed="rId3">
            <a:alphaModFix/>
          </a:blip>
          <a:stretch>
            <a:fillRect/>
          </a:stretch>
        </p:blipFill>
        <p:spPr>
          <a:xfrm>
            <a:off x="5004925" y="2625350"/>
            <a:ext cx="3708450" cy="2086009"/>
          </a:xfrm>
          <a:prstGeom prst="rect">
            <a:avLst/>
          </a:prstGeom>
          <a:noFill/>
          <a:ln>
            <a:noFill/>
          </a:ln>
        </p:spPr>
      </p:pic>
      <p:pic>
        <p:nvPicPr>
          <p:cNvPr id="105" name="Google Shape;105;p19"/>
          <p:cNvPicPr preferRelativeResize="0"/>
          <p:nvPr/>
        </p:nvPicPr>
        <p:blipFill>
          <a:blip r:embed="rId4">
            <a:alphaModFix/>
          </a:blip>
          <a:stretch>
            <a:fillRect/>
          </a:stretch>
        </p:blipFill>
        <p:spPr>
          <a:xfrm>
            <a:off x="5004925" y="445025"/>
            <a:ext cx="3708450" cy="208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72825" y="539450"/>
            <a:ext cx="813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Penjelasan Atribut </a:t>
            </a:r>
            <a:endParaRPr b="1">
              <a:latin typeface="Helvetica Neue"/>
              <a:ea typeface="Helvetica Neue"/>
              <a:cs typeface="Helvetica Neue"/>
              <a:sym typeface="Helvetica Neue"/>
            </a:endParaRPr>
          </a:p>
        </p:txBody>
      </p:sp>
      <p:sp>
        <p:nvSpPr>
          <p:cNvPr id="111" name="Google Shape;111;p20"/>
          <p:cNvSpPr txBox="1"/>
          <p:nvPr>
            <p:ph idx="1" type="body"/>
          </p:nvPr>
        </p:nvSpPr>
        <p:spPr>
          <a:xfrm>
            <a:off x="472825" y="1160000"/>
            <a:ext cx="8137200" cy="12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1"/>
                </a:solidFill>
                <a:latin typeface="Helvetica Neue"/>
                <a:ea typeface="Helvetica Neue"/>
                <a:cs typeface="Helvetica Neue"/>
                <a:sym typeface="Helvetica Neue"/>
              </a:rPr>
              <a:t>DRB</a:t>
            </a:r>
            <a:r>
              <a:rPr lang="en" sz="1400">
                <a:solidFill>
                  <a:schemeClr val="dk1"/>
                </a:solidFill>
                <a:latin typeface="Helvetica Neue Light"/>
                <a:ea typeface="Helvetica Neue Light"/>
                <a:cs typeface="Helvetica Neue Light"/>
                <a:sym typeface="Helvetica Neue Light"/>
              </a:rPr>
              <a:t> 	= defensive rebound (</a:t>
            </a:r>
            <a:r>
              <a:rPr lang="en" sz="1400">
                <a:solidFill>
                  <a:schemeClr val="dk1"/>
                </a:solidFill>
                <a:highlight>
                  <a:srgbClr val="FFFFFF"/>
                </a:highlight>
                <a:latin typeface="Helvetica Neue Light"/>
                <a:ea typeface="Helvetica Neue Light"/>
                <a:cs typeface="Helvetica Neue Light"/>
                <a:sym typeface="Helvetica Neue Light"/>
              </a:rPr>
              <a:t>menangkap bola dari tembakan yang tidak masuk pada saat bertahan)</a:t>
            </a:r>
            <a:endParaRPr sz="14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b="1" lang="en" sz="1400">
                <a:solidFill>
                  <a:schemeClr val="dk1"/>
                </a:solidFill>
                <a:latin typeface="Helvetica Neue"/>
                <a:ea typeface="Helvetica Neue"/>
                <a:cs typeface="Helvetica Neue"/>
                <a:sym typeface="Helvetica Neue"/>
              </a:rPr>
              <a:t>ORB</a:t>
            </a:r>
            <a:r>
              <a:rPr lang="en" sz="1400">
                <a:solidFill>
                  <a:schemeClr val="dk1"/>
                </a:solidFill>
                <a:latin typeface="Helvetica Neue Light"/>
                <a:ea typeface="Helvetica Neue Light"/>
                <a:cs typeface="Helvetica Neue Light"/>
                <a:sym typeface="Helvetica Neue Light"/>
              </a:rPr>
              <a:t> 	= offensive rebound (</a:t>
            </a:r>
            <a:r>
              <a:rPr lang="en" sz="1400">
                <a:solidFill>
                  <a:schemeClr val="dk1"/>
                </a:solidFill>
                <a:highlight>
                  <a:srgbClr val="FFFFFF"/>
                </a:highlight>
                <a:latin typeface="Helvetica Neue Light"/>
                <a:ea typeface="Helvetica Neue Light"/>
                <a:cs typeface="Helvetica Neue Light"/>
                <a:sym typeface="Helvetica Neue Light"/>
              </a:rPr>
              <a:t>menangkap bola dari tembakan yang tidak masuk saat menyerang</a:t>
            </a:r>
            <a:r>
              <a:rPr lang="en" sz="1400">
                <a:solidFill>
                  <a:schemeClr val="dk1"/>
                </a:solidFill>
                <a:latin typeface="Helvetica Neue Light"/>
                <a:ea typeface="Helvetica Neue Light"/>
                <a:cs typeface="Helvetica Neue Light"/>
                <a:sym typeface="Helvetica Neue Light"/>
              </a:rPr>
              <a:t>)</a:t>
            </a:r>
            <a:endParaRPr sz="14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rPr b="1" lang="en" sz="1400">
                <a:solidFill>
                  <a:schemeClr val="dk1"/>
                </a:solidFill>
                <a:latin typeface="Helvetica Neue"/>
                <a:ea typeface="Helvetica Neue"/>
                <a:cs typeface="Helvetica Neue"/>
                <a:sym typeface="Helvetica Neue"/>
              </a:rPr>
              <a:t>TRB</a:t>
            </a:r>
            <a:r>
              <a:rPr lang="en" sz="1400">
                <a:solidFill>
                  <a:schemeClr val="dk1"/>
                </a:solidFill>
                <a:latin typeface="Helvetica Neue Light"/>
                <a:ea typeface="Helvetica Neue Light"/>
                <a:cs typeface="Helvetica Neue Light"/>
                <a:sym typeface="Helvetica Neue Light"/>
              </a:rPr>
              <a:t> 	= total rebound (Jumlah rebound keseluruhan)</a:t>
            </a:r>
            <a:endParaRPr sz="1400">
              <a:solidFill>
                <a:schemeClr val="dk1"/>
              </a:solidFill>
              <a:latin typeface="Helvetica Neue Light"/>
              <a:ea typeface="Helvetica Neue Light"/>
              <a:cs typeface="Helvetica Neue Light"/>
              <a:sym typeface="Helvetica Neue Light"/>
            </a:endParaRPr>
          </a:p>
        </p:txBody>
      </p:sp>
      <p:pic>
        <p:nvPicPr>
          <p:cNvPr id="112" name="Google Shape;112;p20"/>
          <p:cNvPicPr preferRelativeResize="0"/>
          <p:nvPr/>
        </p:nvPicPr>
        <p:blipFill>
          <a:blip r:embed="rId3">
            <a:alphaModFix/>
          </a:blip>
          <a:stretch>
            <a:fillRect/>
          </a:stretch>
        </p:blipFill>
        <p:spPr>
          <a:xfrm>
            <a:off x="472825" y="2706075"/>
            <a:ext cx="3836050" cy="2157775"/>
          </a:xfrm>
          <a:prstGeom prst="rect">
            <a:avLst/>
          </a:prstGeom>
          <a:noFill/>
          <a:ln>
            <a:noFill/>
          </a:ln>
        </p:spPr>
      </p:pic>
      <p:pic>
        <p:nvPicPr>
          <p:cNvPr id="113" name="Google Shape;113;p20"/>
          <p:cNvPicPr preferRelativeResize="0"/>
          <p:nvPr/>
        </p:nvPicPr>
        <p:blipFill>
          <a:blip r:embed="rId4">
            <a:alphaModFix/>
          </a:blip>
          <a:stretch>
            <a:fillRect/>
          </a:stretch>
        </p:blipFill>
        <p:spPr>
          <a:xfrm>
            <a:off x="4774025" y="2706075"/>
            <a:ext cx="3836050" cy="21577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404938" y="1459800"/>
            <a:ext cx="2031600" cy="108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Penjelasan Atribut</a:t>
            </a:r>
            <a:endParaRPr b="1">
              <a:latin typeface="Helvetica Neue"/>
              <a:ea typeface="Helvetica Neue"/>
              <a:cs typeface="Helvetica Neue"/>
              <a:sym typeface="Helvetica Neue"/>
            </a:endParaRPr>
          </a:p>
        </p:txBody>
      </p:sp>
      <p:sp>
        <p:nvSpPr>
          <p:cNvPr id="119" name="Google Shape;119;p21"/>
          <p:cNvSpPr txBox="1"/>
          <p:nvPr>
            <p:ph idx="1" type="body"/>
          </p:nvPr>
        </p:nvSpPr>
        <p:spPr>
          <a:xfrm>
            <a:off x="404938" y="2664900"/>
            <a:ext cx="2400300" cy="10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Helvetica Neue"/>
                <a:ea typeface="Helvetica Neue"/>
                <a:cs typeface="Helvetica Neue"/>
                <a:sym typeface="Helvetica Neue"/>
              </a:rPr>
              <a:t>AST</a:t>
            </a:r>
            <a:r>
              <a:rPr lang="en" sz="1400">
                <a:solidFill>
                  <a:schemeClr val="dk1"/>
                </a:solidFill>
                <a:latin typeface="Helvetica Neue Light"/>
                <a:ea typeface="Helvetica Neue Light"/>
                <a:cs typeface="Helvetica Neue Light"/>
                <a:sym typeface="Helvetica Neue Light"/>
              </a:rPr>
              <a:t> = assist</a:t>
            </a:r>
            <a:endParaRPr sz="14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rPr lang="en" sz="1400">
                <a:solidFill>
                  <a:schemeClr val="dk1"/>
                </a:solidFill>
                <a:latin typeface="Helvetica Neue Light"/>
                <a:ea typeface="Helvetica Neue Light"/>
                <a:cs typeface="Helvetica Neue Light"/>
                <a:sym typeface="Helvetica Neue Light"/>
              </a:rPr>
              <a:t>mengumpan kepada teman yang mencetak poin.</a:t>
            </a:r>
            <a:endParaRPr sz="1400"/>
          </a:p>
        </p:txBody>
      </p:sp>
      <p:pic>
        <p:nvPicPr>
          <p:cNvPr id="120" name="Google Shape;120;p21"/>
          <p:cNvPicPr preferRelativeResize="0"/>
          <p:nvPr/>
        </p:nvPicPr>
        <p:blipFill>
          <a:blip r:embed="rId3">
            <a:alphaModFix/>
          </a:blip>
          <a:stretch>
            <a:fillRect/>
          </a:stretch>
        </p:blipFill>
        <p:spPr>
          <a:xfrm>
            <a:off x="2991413" y="955225"/>
            <a:ext cx="5747650" cy="3233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